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Чи да" initials="Чд" lastIdx="4" clrIdx="0">
    <p:extLst>
      <p:ext uri="{19B8F6BF-5375-455C-9EA6-DF929625EA0E}">
        <p15:presenceInfo xmlns:p15="http://schemas.microsoft.com/office/powerpoint/2012/main" userId="Чи д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a:xfrm>
            <a:off x="3962399" y="5870575"/>
            <a:ext cx="4893958" cy="377825"/>
          </a:xfrm>
        </p:spPr>
        <p:txBody>
          <a:bodyPr/>
          <a:lstStyle/>
          <a:p>
            <a:endParaRPr lang="ru-RU"/>
          </a:p>
        </p:txBody>
      </p:sp>
      <p:sp>
        <p:nvSpPr>
          <p:cNvPr id="6" name="Slide Number Placeholder 5"/>
          <p:cNvSpPr>
            <a:spLocks noGrp="1"/>
          </p:cNvSpPr>
          <p:nvPr>
            <p:ph type="sldNum" sz="quarter" idx="12"/>
          </p:nvPr>
        </p:nvSpPr>
        <p:spPr>
          <a:xfrm>
            <a:off x="10608958" y="5870575"/>
            <a:ext cx="551167" cy="377825"/>
          </a:xfrm>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28135064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3637C0C-52AF-4578-94A8-DE45D120EAFC}" type="datetimeFigureOut">
              <a:rPr lang="ru-RU" smtClean="0"/>
              <a:t>18.10.2021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132004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1026240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82227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1566635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3293990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3547332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525C92-307F-4BD8-8214-3253B0173B32}" type="slidenum">
              <a:rPr lang="ru-RU" smtClean="0"/>
              <a:t>‹#›</a:t>
            </a:fld>
            <a:endParaRPr lang="ru-RU"/>
          </a:p>
        </p:txBody>
      </p:sp>
      <p:sp>
        <p:nvSpPr>
          <p:cNvPr id="8" name="Title 1"/>
          <p:cNvSpPr>
            <a:spLocks noGrp="1"/>
          </p:cNvSpPr>
          <p:nvPr>
            <p:ph type="title"/>
          </p:nvPr>
        </p:nvSpPr>
        <p:spPr>
          <a:xfrm>
            <a:off x="685801" y="609600"/>
            <a:ext cx="10131425" cy="1456267"/>
          </a:xfrm>
        </p:spPr>
        <p:txBody>
          <a:bodyPr/>
          <a:lstStyle/>
          <a:p>
            <a:r>
              <a:rPr lang="ru-RU" smtClean="0"/>
              <a:t>Образец заголовка</a:t>
            </a:r>
            <a:endParaRPr lang="en-US" dirty="0"/>
          </a:p>
        </p:txBody>
      </p:sp>
    </p:spTree>
    <p:extLst>
      <p:ext uri="{BB962C8B-B14F-4D97-AF65-F5344CB8AC3E}">
        <p14:creationId xmlns:p14="http://schemas.microsoft.com/office/powerpoint/2010/main" val="3365965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374227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347922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3637C0C-52AF-4578-94A8-DE45D120EAFC}" type="datetimeFigureOut">
              <a:rPr lang="ru-RU" smtClean="0"/>
              <a:t>18.10.2021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206863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63637C0C-52AF-4578-94A8-DE45D120EAFC}" type="datetimeFigureOut">
              <a:rPr lang="ru-RU" smtClean="0"/>
              <a:t>18.10.2021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1977730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63637C0C-52AF-4578-94A8-DE45D120EAFC}" type="datetimeFigureOut">
              <a:rPr lang="ru-RU" smtClean="0"/>
              <a:t>18.10.2021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81095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63637C0C-52AF-4578-94A8-DE45D120EAFC}" type="datetimeFigureOut">
              <a:rPr lang="ru-RU" smtClean="0"/>
              <a:t>18.10.2021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80267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3637C0C-52AF-4578-94A8-DE45D120EAFC}" type="datetimeFigureOut">
              <a:rPr lang="ru-RU" smtClean="0"/>
              <a:t>18.10.2021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2025683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3637C0C-52AF-4578-94A8-DE45D120EAFC}" type="datetimeFigureOut">
              <a:rPr lang="ru-RU" smtClean="0"/>
              <a:t>18.10.2021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42965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3637C0C-52AF-4578-94A8-DE45D120EAFC}" type="datetimeFigureOut">
              <a:rPr lang="ru-RU" smtClean="0"/>
              <a:t>18.10.2021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4525C92-307F-4BD8-8214-3253B0173B32}" type="slidenum">
              <a:rPr lang="ru-RU" smtClean="0"/>
              <a:t>‹#›</a:t>
            </a:fld>
            <a:endParaRPr lang="ru-RU"/>
          </a:p>
        </p:txBody>
      </p:sp>
    </p:spTree>
    <p:extLst>
      <p:ext uri="{BB962C8B-B14F-4D97-AF65-F5344CB8AC3E}">
        <p14:creationId xmlns:p14="http://schemas.microsoft.com/office/powerpoint/2010/main" val="3437344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637C0C-52AF-4578-94A8-DE45D120EAFC}" type="datetimeFigureOut">
              <a:rPr lang="ru-RU" smtClean="0"/>
              <a:t>18.10.2021</a:t>
            </a:fld>
            <a:endParaRPr lang="ru-RU"/>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525C92-307F-4BD8-8214-3253B0173B32}" type="slidenum">
              <a:rPr lang="ru-RU" smtClean="0"/>
              <a:t>‹#›</a:t>
            </a:fld>
            <a:endParaRPr lang="ru-RU"/>
          </a:p>
        </p:txBody>
      </p:sp>
    </p:spTree>
    <p:extLst>
      <p:ext uri="{BB962C8B-B14F-4D97-AF65-F5344CB8AC3E}">
        <p14:creationId xmlns:p14="http://schemas.microsoft.com/office/powerpoint/2010/main" val="40649384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ooksite.ru/" TargetMode="External"/><Relationship Id="rId2" Type="http://schemas.openxmlformats.org/officeDocument/2006/relationships/hyperlink" Target="https://ru.wikipedia.org/" TargetMode="External"/><Relationship Id="rId1" Type="http://schemas.openxmlformats.org/officeDocument/2006/relationships/slideLayout" Target="../slideLayouts/slideLayout7.xml"/><Relationship Id="rId4" Type="http://schemas.openxmlformats.org/officeDocument/2006/relationships/hyperlink" Target="https://www.krugosvet.r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6.xml"/><Relationship Id="rId3" Type="http://schemas.openxmlformats.org/officeDocument/2006/relationships/slide" Target="slide4.xml"/><Relationship Id="rId7" Type="http://schemas.openxmlformats.org/officeDocument/2006/relationships/slide" Target="slide9.xml"/><Relationship Id="rId12" Type="http://schemas.openxmlformats.org/officeDocument/2006/relationships/slide" Target="slide15.xml"/><Relationship Id="rId17" Type="http://schemas.openxmlformats.org/officeDocument/2006/relationships/slide" Target="slide20.xml"/><Relationship Id="rId2" Type="http://schemas.openxmlformats.org/officeDocument/2006/relationships/slide" Target="slide3.xml"/><Relationship Id="rId16" Type="http://schemas.openxmlformats.org/officeDocument/2006/relationships/slide" Target="slide19.xml"/><Relationship Id="rId1" Type="http://schemas.openxmlformats.org/officeDocument/2006/relationships/slideLayout" Target="../slideLayouts/slideLayout6.xml"/><Relationship Id="rId6" Type="http://schemas.openxmlformats.org/officeDocument/2006/relationships/slide" Target="slide8.xml"/><Relationship Id="rId11" Type="http://schemas.openxmlformats.org/officeDocument/2006/relationships/slide" Target="slide14.xml"/><Relationship Id="rId5" Type="http://schemas.openxmlformats.org/officeDocument/2006/relationships/slide" Target="slide7.xml"/><Relationship Id="rId15" Type="http://schemas.openxmlformats.org/officeDocument/2006/relationships/slide" Target="slide18.xml"/><Relationship Id="rId10" Type="http://schemas.openxmlformats.org/officeDocument/2006/relationships/slide" Target="slide12.xml"/><Relationship Id="rId4" Type="http://schemas.openxmlformats.org/officeDocument/2006/relationships/slide" Target="slide6.xml"/><Relationship Id="rId9" Type="http://schemas.openxmlformats.org/officeDocument/2006/relationships/slide" Target="slide11.xml"/><Relationship Id="rId14" Type="http://schemas.openxmlformats.org/officeDocument/2006/relationships/slide" Target="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9338" y="896815"/>
            <a:ext cx="4220308" cy="461665"/>
          </a:xfrm>
          <a:prstGeom prst="rect">
            <a:avLst/>
          </a:prstGeom>
          <a:noFill/>
        </p:spPr>
        <p:txBody>
          <a:bodyPr wrap="square" rtlCol="0">
            <a:spAutoFit/>
          </a:bodyPr>
          <a:lstStyle/>
          <a:p>
            <a:r>
              <a:rPr lang="ru-RU" sz="2400" dirty="0" smtClean="0">
                <a:latin typeface="Segoe Print" panose="02000600000000000000" pitchFamily="2" charset="0"/>
              </a:rPr>
              <a:t>Презентация на тему</a:t>
            </a:r>
            <a:endParaRPr lang="ru-RU" sz="2400" dirty="0">
              <a:latin typeface="Segoe Print" panose="02000600000000000000" pitchFamily="2" charset="0"/>
            </a:endParaRPr>
          </a:p>
        </p:txBody>
      </p:sp>
      <p:sp>
        <p:nvSpPr>
          <p:cNvPr id="3" name="TextBox 2"/>
          <p:cNvSpPr txBox="1"/>
          <p:nvPr/>
        </p:nvSpPr>
        <p:spPr>
          <a:xfrm>
            <a:off x="870437" y="1446403"/>
            <a:ext cx="8502163" cy="1200329"/>
          </a:xfrm>
          <a:prstGeom prst="rect">
            <a:avLst/>
          </a:prstGeom>
          <a:noFill/>
        </p:spPr>
        <p:txBody>
          <a:bodyPr wrap="square" rtlCol="0">
            <a:spAutoFit/>
          </a:bodyPr>
          <a:lstStyle/>
          <a:p>
            <a:r>
              <a:rPr lang="ru-RU" sz="3600" dirty="0" smtClean="0">
                <a:latin typeface="Bahnschrift" panose="020B0502040204020203" pitchFamily="34" charset="0"/>
              </a:rPr>
              <a:t>Явление эффекта сверхпроводимости И его применения.</a:t>
            </a:r>
            <a:endParaRPr lang="ru-RU" sz="3600" dirty="0">
              <a:latin typeface="Bahnschrift" panose="020B0502040204020203" pitchFamily="34" charset="0"/>
            </a:endParaRPr>
          </a:p>
        </p:txBody>
      </p:sp>
      <p:sp>
        <p:nvSpPr>
          <p:cNvPr id="4" name="TextBox 3"/>
          <p:cNvSpPr txBox="1"/>
          <p:nvPr/>
        </p:nvSpPr>
        <p:spPr>
          <a:xfrm>
            <a:off x="9372600" y="5943600"/>
            <a:ext cx="2628900" cy="646331"/>
          </a:xfrm>
          <a:prstGeom prst="rect">
            <a:avLst/>
          </a:prstGeom>
          <a:noFill/>
        </p:spPr>
        <p:txBody>
          <a:bodyPr wrap="square" rtlCol="0">
            <a:spAutoFit/>
          </a:bodyPr>
          <a:lstStyle/>
          <a:p>
            <a:pPr algn="ctr"/>
            <a:r>
              <a:rPr lang="ru-RU" dirty="0" smtClean="0">
                <a:latin typeface="Bahnschrift" panose="020B0502040204020203" pitchFamily="34" charset="0"/>
              </a:rPr>
              <a:t>Подготовил Тарасов Владимир </a:t>
            </a:r>
            <a:r>
              <a:rPr lang="en-US" dirty="0" smtClean="0">
                <a:latin typeface="Bahnschrift" panose="020B0502040204020203" pitchFamily="34" charset="0"/>
              </a:rPr>
              <a:t>IS 202</a:t>
            </a:r>
            <a:endParaRPr lang="ru-RU" dirty="0">
              <a:latin typeface="Bahnschrift" panose="020B0502040204020203" pitchFamily="34" charset="0"/>
            </a:endParaRPr>
          </a:p>
        </p:txBody>
      </p:sp>
      <p:sp>
        <p:nvSpPr>
          <p:cNvPr id="5" name="TextBox 4"/>
          <p:cNvSpPr txBox="1"/>
          <p:nvPr/>
        </p:nvSpPr>
        <p:spPr>
          <a:xfrm>
            <a:off x="246185" y="5380672"/>
            <a:ext cx="5899638" cy="1477328"/>
          </a:xfrm>
          <a:prstGeom prst="rect">
            <a:avLst/>
          </a:prstGeom>
          <a:noFill/>
        </p:spPr>
        <p:txBody>
          <a:bodyPr wrap="square" rtlCol="0">
            <a:spAutoFit/>
          </a:bodyPr>
          <a:lstStyle/>
          <a:p>
            <a:r>
              <a:rPr lang="ru-RU" dirty="0" smtClean="0"/>
              <a:t>Источники</a:t>
            </a:r>
            <a:r>
              <a:rPr lang="en-US" dirty="0" smtClean="0">
                <a:latin typeface="Lucida Handwriting" panose="03010101010101010101" pitchFamily="66" charset="0"/>
              </a:rPr>
              <a:t>:</a:t>
            </a:r>
          </a:p>
          <a:p>
            <a:r>
              <a:rPr lang="en-US" dirty="0" smtClean="0">
                <a:latin typeface="Lucida Handwriting" panose="03010101010101010101" pitchFamily="66" charset="0"/>
                <a:hlinkClick r:id="rId2"/>
              </a:rPr>
              <a:t>https://ru.wikipedia.org/</a:t>
            </a:r>
            <a:endParaRPr lang="en-US" dirty="0" smtClean="0">
              <a:latin typeface="Lucida Handwriting" panose="03010101010101010101" pitchFamily="66" charset="0"/>
            </a:endParaRPr>
          </a:p>
          <a:p>
            <a:r>
              <a:rPr lang="en-US" dirty="0" smtClean="0">
                <a:latin typeface="Lucida Handwriting" panose="03010101010101010101" pitchFamily="66" charset="0"/>
                <a:hlinkClick r:id="rId3"/>
              </a:rPr>
              <a:t>https://www.booksite.ru/</a:t>
            </a:r>
            <a:endParaRPr lang="en-US" dirty="0" smtClean="0">
              <a:latin typeface="Lucida Handwriting" panose="03010101010101010101" pitchFamily="66" charset="0"/>
            </a:endParaRPr>
          </a:p>
          <a:p>
            <a:r>
              <a:rPr lang="en-US" dirty="0" smtClean="0">
                <a:latin typeface="Lucida Handwriting" panose="03010101010101010101" pitchFamily="66" charset="0"/>
                <a:hlinkClick r:id="rId4"/>
              </a:rPr>
              <a:t>https://www.krugosvet.ru/</a:t>
            </a:r>
            <a:endParaRPr lang="en-US" dirty="0" smtClean="0">
              <a:latin typeface="Lucida Handwriting" panose="03010101010101010101" pitchFamily="66" charset="0"/>
            </a:endParaRPr>
          </a:p>
          <a:p>
            <a:endParaRPr lang="ru-RU" dirty="0"/>
          </a:p>
        </p:txBody>
      </p:sp>
    </p:spTree>
    <p:extLst>
      <p:ext uri="{BB962C8B-B14F-4D97-AF65-F5344CB8AC3E}">
        <p14:creationId xmlns:p14="http://schemas.microsoft.com/office/powerpoint/2010/main" val="392929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normAutofit fontScale="90000"/>
          </a:bodyPr>
          <a:lstStyle/>
          <a:p>
            <a:pPr marL="857250" indent="-857250">
              <a:buFont typeface="+mj-lt"/>
              <a:buAutoNum type="romanUcPeriod" startAt="3"/>
            </a:pPr>
            <a:r>
              <a:rPr lang="ru-RU" b="1" dirty="0" smtClean="0">
                <a:latin typeface="Bahnschrift Light" panose="020B0502040204020203" pitchFamily="34" charset="0"/>
              </a:rPr>
              <a:t>Фазовый </a:t>
            </a:r>
            <a:r>
              <a:rPr lang="ru-RU" b="1" dirty="0">
                <a:latin typeface="Bahnschrift Light" panose="020B0502040204020203" pitchFamily="34" charset="0"/>
              </a:rPr>
              <a:t>переход в сверхпроводящее состояние</a:t>
            </a:r>
            <a:br>
              <a:rPr lang="ru-RU" b="1" dirty="0">
                <a:latin typeface="Bahnschrift Light" panose="020B0502040204020203" pitchFamily="34" charset="0"/>
              </a:rPr>
            </a:br>
            <a:endParaRPr lang="ru-RU" dirty="0">
              <a:latin typeface="Bahnschrift Light" panose="020B0502040204020203" pitchFamily="34" charset="0"/>
            </a:endParaRPr>
          </a:p>
        </p:txBody>
      </p:sp>
      <p:sp>
        <p:nvSpPr>
          <p:cNvPr id="3" name="TextBox 2"/>
          <p:cNvSpPr txBox="1"/>
          <p:nvPr/>
        </p:nvSpPr>
        <p:spPr>
          <a:xfrm>
            <a:off x="140678" y="1130952"/>
            <a:ext cx="12051322" cy="2215991"/>
          </a:xfrm>
          <a:prstGeom prst="rect">
            <a:avLst/>
          </a:prstGeom>
          <a:noFill/>
        </p:spPr>
        <p:txBody>
          <a:bodyPr wrap="square" rtlCol="0">
            <a:spAutoFit/>
          </a:bodyPr>
          <a:lstStyle/>
          <a:p>
            <a:r>
              <a:rPr lang="ru-RU" sz="2300" dirty="0">
                <a:latin typeface="CentSchbkCyrill BT" panose="02040603050705020303" pitchFamily="18" charset="-52"/>
              </a:rPr>
              <a:t>Температурный интервал перехода в сверхпроводящее состояние для чистых образцов не превышает тысячных долей Кельвина и поэтому имеет смысл определённое значение </a:t>
            </a:r>
            <a:r>
              <a:rPr lang="ru-RU" sz="2300" i="1" dirty="0">
                <a:latin typeface="CentSchbkCyrill BT" panose="02040603050705020303" pitchFamily="18" charset="-52"/>
              </a:rPr>
              <a:t>Т</a:t>
            </a:r>
            <a:r>
              <a:rPr lang="ru-RU" sz="2300" i="1" baseline="-25000" dirty="0">
                <a:latin typeface="CentSchbkCyrill BT" panose="02040603050705020303" pitchFamily="18" charset="-52"/>
              </a:rPr>
              <a:t>с</a:t>
            </a:r>
            <a:r>
              <a:rPr lang="ru-RU" sz="2300" dirty="0">
                <a:latin typeface="CentSchbkCyrill BT" panose="02040603050705020303" pitchFamily="18" charset="-52"/>
              </a:rPr>
              <a:t> — температуры перехода в сверхпроводящее состояние. Эта величина называется </a:t>
            </a:r>
            <a:r>
              <a:rPr lang="ru-RU" sz="2300" i="1" dirty="0">
                <a:latin typeface="CentSchbkCyrill BT" panose="02040603050705020303" pitchFamily="18" charset="-52"/>
              </a:rPr>
              <a:t>критической температурой перехода</a:t>
            </a:r>
            <a:r>
              <a:rPr lang="ru-RU" sz="2300" dirty="0">
                <a:latin typeface="CentSchbkCyrill BT" panose="02040603050705020303" pitchFamily="18" charset="-52"/>
              </a:rPr>
              <a:t>. Ширина интервала перехода зависит от неоднородности металла, в первую очередь — от наличия примесей и внутренних напряжений</a:t>
            </a:r>
            <a:r>
              <a:rPr lang="ru-RU" sz="2300" dirty="0" smtClean="0">
                <a:latin typeface="CentSchbkCyrill BT" panose="02040603050705020303" pitchFamily="18" charset="-52"/>
              </a:rPr>
              <a:t>.</a:t>
            </a:r>
          </a:p>
        </p:txBody>
      </p:sp>
      <p:pic>
        <p:nvPicPr>
          <p:cNvPr id="8194" name="Picture 2" descr="https://upload.wikimedia.org/wikipedia/commons/thumb/1/13/Cvandrhovst-ru.png/400px-Cvandrhovst-r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3560" y="3622431"/>
            <a:ext cx="4188440" cy="32355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0678" y="3534508"/>
            <a:ext cx="8062545" cy="3693319"/>
          </a:xfrm>
          <a:prstGeom prst="rect">
            <a:avLst/>
          </a:prstGeom>
          <a:noFill/>
        </p:spPr>
        <p:txBody>
          <a:bodyPr wrap="square" rtlCol="0">
            <a:spAutoFit/>
          </a:bodyPr>
          <a:lstStyle/>
          <a:p>
            <a:r>
              <a:rPr lang="ru-RU" sz="2300" dirty="0">
                <a:latin typeface="CentSchbkCyrill BT" panose="02040603050705020303" pitchFamily="18" charset="-52"/>
              </a:rPr>
              <a:t>Переход вещества в сверхпроводящее состояние сопровождается изменением его тепловых свойств. Однако, это изменение зависит от рода рассматриваемых сверхпроводников. Так, для сверхпроводников Ι рода в отсутствие магнитного поля при температуре перехода </a:t>
            </a:r>
            <a:r>
              <a:rPr lang="ru-RU" sz="2300" i="1" dirty="0" err="1">
                <a:latin typeface="CentSchbkCyrill BT" panose="02040603050705020303" pitchFamily="18" charset="-52"/>
              </a:rPr>
              <a:t>Т</a:t>
            </a:r>
            <a:r>
              <a:rPr lang="ru-RU" sz="2300" i="1" baseline="-25000" dirty="0" err="1">
                <a:latin typeface="CentSchbkCyrill BT" panose="02040603050705020303" pitchFamily="18" charset="-52"/>
              </a:rPr>
              <a:t>c</a:t>
            </a:r>
            <a:r>
              <a:rPr lang="ru-RU" sz="2300" dirty="0">
                <a:latin typeface="CentSchbkCyrill BT" panose="02040603050705020303" pitchFamily="18" charset="-52"/>
              </a:rPr>
              <a:t> теплота перехода (поглощения или выделения) обращается в нуль, а, следовательно, терпит скачок теплоёмкость, что характерно для фазового перехода ΙΙ рода.</a:t>
            </a:r>
          </a:p>
          <a:p>
            <a:endParaRPr lang="ru-RU" dirty="0"/>
          </a:p>
        </p:txBody>
      </p:sp>
    </p:spTree>
    <p:extLst>
      <p:ext uri="{BB962C8B-B14F-4D97-AF65-F5344CB8AC3E}">
        <p14:creationId xmlns:p14="http://schemas.microsoft.com/office/powerpoint/2010/main" val="3101639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lstStyle/>
          <a:p>
            <a:pPr marL="857250" indent="-857250">
              <a:buFont typeface="+mj-lt"/>
              <a:buAutoNum type="romanUcPeriod" startAt="4"/>
            </a:pPr>
            <a:r>
              <a:rPr lang="ru-RU" dirty="0">
                <a:latin typeface="CentSchbkCyrill BT" panose="02040603050705020303" pitchFamily="18" charset="-52"/>
              </a:rPr>
              <a:t>Эффект Мейснера</a:t>
            </a:r>
            <a:r>
              <a:rPr lang="ru-RU" b="1" dirty="0"/>
              <a:t/>
            </a:r>
            <a:br>
              <a:rPr lang="ru-RU" b="1" dirty="0"/>
            </a:br>
            <a:endParaRPr lang="ru-RU" dirty="0"/>
          </a:p>
        </p:txBody>
      </p:sp>
      <p:sp>
        <p:nvSpPr>
          <p:cNvPr id="3" name="TextBox 2"/>
          <p:cNvSpPr txBox="1"/>
          <p:nvPr/>
        </p:nvSpPr>
        <p:spPr>
          <a:xfrm>
            <a:off x="378069" y="958362"/>
            <a:ext cx="11509131" cy="5755422"/>
          </a:xfrm>
          <a:prstGeom prst="rect">
            <a:avLst/>
          </a:prstGeom>
          <a:noFill/>
        </p:spPr>
        <p:txBody>
          <a:bodyPr wrap="square" rtlCol="0">
            <a:spAutoFit/>
          </a:bodyPr>
          <a:lstStyle/>
          <a:p>
            <a:r>
              <a:rPr lang="ru-RU" sz="2000" dirty="0" smtClean="0">
                <a:latin typeface="CentSchbkCyrill BT" panose="02040603050705020303" pitchFamily="18" charset="-52"/>
              </a:rPr>
              <a:t>Заключается </a:t>
            </a:r>
            <a:r>
              <a:rPr lang="ru-RU" sz="2000" dirty="0">
                <a:latin typeface="CentSchbkCyrill BT" panose="02040603050705020303" pitchFamily="18" charset="-52"/>
              </a:rPr>
              <a:t>в вытеснении постоянного магнитного поля из сверхпроводника. Из этого экспериментального наблюдения делается вывод о существовании незатухающих токов вблизи поверхности сверхпроводника, которые создают внутреннее магнитное поле, противоположно направленное внешнему, приложенному магнитному полю и компенсирующее его.</a:t>
            </a:r>
          </a:p>
          <a:p>
            <a:r>
              <a:rPr lang="ru-RU" sz="2000" dirty="0">
                <a:latin typeface="CentSchbkCyrill BT" panose="02040603050705020303" pitchFamily="18" charset="-52"/>
              </a:rPr>
              <a:t>Достаточно сильное магнитное поле при данной температуре разрушает сверхпроводящее состояние вещества. Магнитное поле с напряжённостью </a:t>
            </a:r>
            <a:r>
              <a:rPr lang="ru-RU" sz="2000" i="1" dirty="0" err="1">
                <a:latin typeface="CentSchbkCyrill BT" panose="02040603050705020303" pitchFamily="18" charset="-52"/>
              </a:rPr>
              <a:t>Н</a:t>
            </a:r>
            <a:r>
              <a:rPr lang="ru-RU" sz="2000" i="1" baseline="-25000" dirty="0" err="1">
                <a:latin typeface="CentSchbkCyrill BT" panose="02040603050705020303" pitchFamily="18" charset="-52"/>
              </a:rPr>
              <a:t>c</a:t>
            </a:r>
            <a:r>
              <a:rPr lang="ru-RU" sz="2000" dirty="0">
                <a:latin typeface="CentSchbkCyrill BT" panose="02040603050705020303" pitchFamily="18" charset="-52"/>
              </a:rPr>
              <a:t>, которое при данной температуре вызывает переход вещества из сверхпроводящего состояния в нормальное, называется </a:t>
            </a:r>
            <a:r>
              <a:rPr lang="ru-RU" sz="2000" i="1" dirty="0">
                <a:latin typeface="CentSchbkCyrill BT" panose="02040603050705020303" pitchFamily="18" charset="-52"/>
              </a:rPr>
              <a:t>критическим полем</a:t>
            </a:r>
            <a:r>
              <a:rPr lang="ru-RU" sz="2000" dirty="0">
                <a:latin typeface="CentSchbkCyrill BT" panose="02040603050705020303" pitchFamily="18" charset="-52"/>
              </a:rPr>
              <a:t>. При уменьшении температуры сверхпроводника величина </a:t>
            </a:r>
            <a:r>
              <a:rPr lang="ru-RU" sz="2000" i="1" dirty="0" err="1">
                <a:latin typeface="CentSchbkCyrill BT" panose="02040603050705020303" pitchFamily="18" charset="-52"/>
              </a:rPr>
              <a:t>Н</a:t>
            </a:r>
            <a:r>
              <a:rPr lang="ru-RU" sz="2000" i="1" baseline="-25000" dirty="0" err="1">
                <a:latin typeface="CentSchbkCyrill BT" panose="02040603050705020303" pitchFamily="18" charset="-52"/>
              </a:rPr>
              <a:t>c</a:t>
            </a:r>
            <a:r>
              <a:rPr lang="ru-RU" sz="2000" dirty="0">
                <a:latin typeface="CentSchbkCyrill BT" panose="02040603050705020303" pitchFamily="18" charset="-52"/>
              </a:rPr>
              <a:t> возрастает. Зависимость величины критического поля от температуры с хорошей точностью </a:t>
            </a:r>
            <a:r>
              <a:rPr lang="ru-RU" sz="2000" dirty="0" smtClean="0">
                <a:latin typeface="CentSchbkCyrill BT" panose="02040603050705020303" pitchFamily="18" charset="-52"/>
              </a:rPr>
              <a:t>описывается следующим выражением</a:t>
            </a:r>
            <a:endParaRPr lang="en-US" sz="2000" dirty="0" smtClean="0">
              <a:latin typeface="CentSchbkCyrill BT" panose="02040603050705020303" pitchFamily="18" charset="-52"/>
            </a:endParaRPr>
          </a:p>
          <a:p>
            <a:endParaRPr lang="en-US" sz="2000" dirty="0" smtClean="0">
              <a:latin typeface="Bahnschrift Light" panose="020B0502040204020203" pitchFamily="34" charset="0"/>
            </a:endParaRPr>
          </a:p>
          <a:p>
            <a:endParaRPr lang="ru-RU" sz="2000" dirty="0">
              <a:latin typeface="Bahnschrift Light" panose="020B0502040204020203" pitchFamily="34" charset="0"/>
            </a:endParaRPr>
          </a:p>
          <a:p>
            <a:endParaRPr lang="ru-RU" dirty="0" smtClean="0">
              <a:latin typeface="Bahnschrift Light" panose="020B0502040204020203" pitchFamily="34" charset="0"/>
            </a:endParaRPr>
          </a:p>
          <a:p>
            <a:endParaRPr lang="ru-RU" dirty="0">
              <a:latin typeface="Bahnschrift Light" panose="020B0502040204020203" pitchFamily="34" charset="0"/>
            </a:endParaRPr>
          </a:p>
          <a:p>
            <a:r>
              <a:rPr lang="ru-RU" dirty="0">
                <a:latin typeface="Bahnschrift Light" panose="020B0502040204020203" pitchFamily="34" charset="0"/>
              </a:rPr>
              <a:t>Разрушение сверхпроводящего состояния под действием магнитного поля отличается у сверхпроводников I и II рода. Для сверхпроводников II рода существует 2 значения критических поля: Н</a:t>
            </a:r>
            <a:r>
              <a:rPr lang="ru-RU" baseline="-25000" dirty="0">
                <a:latin typeface="Bahnschrift Light" panose="020B0502040204020203" pitchFamily="34" charset="0"/>
              </a:rPr>
              <a:t>c1</a:t>
            </a:r>
            <a:r>
              <a:rPr lang="ru-RU" dirty="0">
                <a:latin typeface="Bahnschrift Light" panose="020B0502040204020203" pitchFamily="34" charset="0"/>
              </a:rPr>
              <a:t> при котором магнитное поле проникает в сверхпроводник в виде вихрей Абрикосова и Н</a:t>
            </a:r>
            <a:r>
              <a:rPr lang="ru-RU" baseline="-25000" dirty="0">
                <a:latin typeface="Bahnschrift Light" panose="020B0502040204020203" pitchFamily="34" charset="0"/>
              </a:rPr>
              <a:t>c2</a:t>
            </a:r>
            <a:r>
              <a:rPr lang="ru-RU" dirty="0">
                <a:latin typeface="Bahnschrift Light" panose="020B0502040204020203" pitchFamily="34" charset="0"/>
              </a:rPr>
              <a:t> — при котором происходит исчезновение сверхпроводимости.</a:t>
            </a: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4611502"/>
            <a:ext cx="2584940" cy="717287"/>
          </a:xfrm>
          <a:prstGeom prst="rect">
            <a:avLst/>
          </a:prstGeom>
        </p:spPr>
      </p:pic>
    </p:spTree>
    <p:extLst>
      <p:ext uri="{BB962C8B-B14F-4D97-AF65-F5344CB8AC3E}">
        <p14:creationId xmlns:p14="http://schemas.microsoft.com/office/powerpoint/2010/main" val="631778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lstStyle/>
          <a:p>
            <a:pPr marL="857250" indent="-857250">
              <a:buFont typeface="+mj-lt"/>
              <a:buAutoNum type="romanUcPeriod" startAt="5"/>
            </a:pPr>
            <a:r>
              <a:rPr lang="ru-RU" dirty="0">
                <a:latin typeface="Bahnschrift Light" panose="020B0502040204020203" pitchFamily="34" charset="0"/>
              </a:rPr>
              <a:t>Эффект Литтла — Паркса</a:t>
            </a:r>
            <a:r>
              <a:rPr lang="ru-RU" b="1" dirty="0"/>
              <a:t/>
            </a:r>
            <a:br>
              <a:rPr lang="ru-RU" b="1" dirty="0"/>
            </a:br>
            <a:endParaRPr lang="ru-RU" dirty="0"/>
          </a:p>
        </p:txBody>
      </p:sp>
      <p:sp>
        <p:nvSpPr>
          <p:cNvPr id="3" name="TextBox 2"/>
          <p:cNvSpPr txBox="1"/>
          <p:nvPr/>
        </p:nvSpPr>
        <p:spPr>
          <a:xfrm>
            <a:off x="307731" y="1081454"/>
            <a:ext cx="11491546" cy="5632311"/>
          </a:xfrm>
          <a:prstGeom prst="rect">
            <a:avLst/>
          </a:prstGeom>
          <a:noFill/>
        </p:spPr>
        <p:txBody>
          <a:bodyPr wrap="square" rtlCol="0">
            <a:spAutoFit/>
          </a:bodyPr>
          <a:lstStyle/>
          <a:p>
            <a:r>
              <a:rPr lang="ru-RU" sz="2400" dirty="0">
                <a:latin typeface="Bahnschrift" panose="020B0502040204020203" pitchFamily="34" charset="0"/>
              </a:rPr>
              <a:t>В 1963 году учёными Литтлом и Парксом было обнаружено, что температура перехода тонкостенного цилиндра малого радиуса в сверхпроводящее состояние периодически (с периодом равным кванту потока) зависит от величины магнитного потока</a:t>
            </a:r>
            <a:r>
              <a:rPr lang="ru-RU" sz="2400" dirty="0" smtClean="0">
                <a:latin typeface="Bahnschrift" panose="020B0502040204020203" pitchFamily="34" charset="0"/>
              </a:rPr>
              <a:t>.</a:t>
            </a:r>
            <a:r>
              <a:rPr lang="ru-RU" sz="2400" dirty="0">
                <a:latin typeface="Bahnschrift" panose="020B0502040204020203" pitchFamily="34" charset="0"/>
              </a:rPr>
              <a:t> Этот эффект является одним из проявлений макроскопической квантовой природы сверхпроводимости</a:t>
            </a:r>
            <a:r>
              <a:rPr lang="ru-RU" sz="2400" dirty="0" smtClean="0">
                <a:latin typeface="Bahnschrift" panose="020B0502040204020203" pitchFamily="34" charset="0"/>
              </a:rPr>
              <a:t>.</a:t>
            </a:r>
          </a:p>
          <a:p>
            <a:endParaRPr lang="ru-RU" sz="2400" dirty="0" smtClean="0">
              <a:latin typeface="Bahnschrift" panose="020B0502040204020203" pitchFamily="34" charset="0"/>
            </a:endParaRPr>
          </a:p>
          <a:p>
            <a:r>
              <a:rPr lang="ru-RU" sz="2400" dirty="0">
                <a:latin typeface="Bahnschrift" panose="020B0502040204020203" pitchFamily="34" charset="0"/>
              </a:rPr>
              <a:t>Суть эффекта заключается в незначительном подавлении сверхпроводимости незатухающим током.</a:t>
            </a:r>
          </a:p>
          <a:p>
            <a:r>
              <a:rPr lang="ru-RU" sz="2400" dirty="0">
                <a:latin typeface="Bahnschrift" panose="020B0502040204020203" pitchFamily="34" charset="0"/>
              </a:rPr>
              <a:t/>
            </a:r>
            <a:br>
              <a:rPr lang="ru-RU" sz="2400" dirty="0">
                <a:latin typeface="Bahnschrift" panose="020B0502040204020203" pitchFamily="34" charset="0"/>
              </a:rPr>
            </a:br>
            <a:r>
              <a:rPr lang="ru-RU" sz="2400" dirty="0">
                <a:latin typeface="Bahnschrift" panose="020B0502040204020203" pitchFamily="34" charset="0"/>
              </a:rPr>
              <a:t>В сверхпроводнике электроны образуют квантовый сверхпроводящий конденсат, называемый конденсатом Бардина — Купера — Шриффера (БКШ). В конденсате БКШ все электроны ведут себя когерентно, то есть как одна частица. Таким образом, фаза коллективной волновой функции ведёт себя под воздействием векторного потенциала </a:t>
            </a:r>
            <a:r>
              <a:rPr lang="ru-RU" sz="2400" b="1" dirty="0">
                <a:latin typeface="Bahnschrift" panose="020B0502040204020203" pitchFamily="34" charset="0"/>
              </a:rPr>
              <a:t>A</a:t>
            </a:r>
            <a:r>
              <a:rPr lang="ru-RU" sz="2400" dirty="0">
                <a:latin typeface="Bahnschrift" panose="020B0502040204020203" pitchFamily="34" charset="0"/>
              </a:rPr>
              <a:t> так же, как фаза одного электрона.</a:t>
            </a:r>
            <a:endParaRPr lang="ru-RU" sz="2400" dirty="0">
              <a:latin typeface="Bahnschrift" panose="020B0502040204020203" pitchFamily="34" charset="0"/>
            </a:endParaRPr>
          </a:p>
        </p:txBody>
      </p:sp>
    </p:spTree>
    <p:extLst>
      <p:ext uri="{BB962C8B-B14F-4D97-AF65-F5344CB8AC3E}">
        <p14:creationId xmlns:p14="http://schemas.microsoft.com/office/powerpoint/2010/main" val="500239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31" y="228600"/>
            <a:ext cx="10647484" cy="3785652"/>
          </a:xfrm>
          <a:prstGeom prst="rect">
            <a:avLst/>
          </a:prstGeom>
          <a:noFill/>
        </p:spPr>
        <p:txBody>
          <a:bodyPr wrap="square" rtlCol="0">
            <a:spAutoFit/>
          </a:bodyPr>
          <a:lstStyle/>
          <a:p>
            <a:r>
              <a:rPr lang="ru-RU" sz="2000" dirty="0">
                <a:latin typeface="Bahnschrift Light" panose="020B0502040204020203" pitchFamily="34" charset="0"/>
              </a:rPr>
              <a:t>Эффект Литтла — Паркса состоит в периодическом изменении </a:t>
            </a:r>
            <a:r>
              <a:rPr lang="ru-RU" sz="2000" i="1" dirty="0" err="1">
                <a:latin typeface="Bahnschrift Light" panose="020B0502040204020203" pitchFamily="34" charset="0"/>
              </a:rPr>
              <a:t>T</a:t>
            </a:r>
            <a:r>
              <a:rPr lang="ru-RU" sz="2000" baseline="-25000" dirty="0" err="1">
                <a:latin typeface="Bahnschrift Light" panose="020B0502040204020203" pitchFamily="34" charset="0"/>
              </a:rPr>
              <a:t>c</a:t>
            </a:r>
            <a:r>
              <a:rPr lang="ru-RU" sz="2000" dirty="0">
                <a:latin typeface="Bahnschrift Light" panose="020B0502040204020203" pitchFamily="34" charset="0"/>
              </a:rPr>
              <a:t> с магнитным потоком, который равен произведению магнитного поля (коаксиального) и площади поперечного сечения цилиндра. </a:t>
            </a:r>
            <a:r>
              <a:rPr lang="ru-RU" sz="2000" i="1" dirty="0">
                <a:latin typeface="Bahnschrift Light" panose="020B0502040204020203" pitchFamily="34" charset="0"/>
              </a:rPr>
              <a:t>Т</a:t>
            </a:r>
            <a:r>
              <a:rPr lang="ru-RU" sz="2000" baseline="-25000" dirty="0">
                <a:latin typeface="Bahnschrift Light" panose="020B0502040204020203" pitchFamily="34" charset="0"/>
              </a:rPr>
              <a:t>с</a:t>
            </a:r>
            <a:r>
              <a:rPr lang="ru-RU" sz="2000" dirty="0">
                <a:latin typeface="Bahnschrift Light" panose="020B0502040204020203" pitchFamily="34" charset="0"/>
              </a:rPr>
              <a:t> зависит от кинетической энергии (КЭ) сверхпроводящих электронов. Точнее, </a:t>
            </a:r>
            <a:r>
              <a:rPr lang="ru-RU" sz="2000" i="1" dirty="0" err="1">
                <a:latin typeface="Bahnschrift Light" panose="020B0502040204020203" pitchFamily="34" charset="0"/>
              </a:rPr>
              <a:t>T</a:t>
            </a:r>
            <a:r>
              <a:rPr lang="ru-RU" sz="2000" baseline="-25000" dirty="0" err="1">
                <a:latin typeface="Bahnschrift Light" panose="020B0502040204020203" pitchFamily="34" charset="0"/>
              </a:rPr>
              <a:t>c</a:t>
            </a:r>
            <a:r>
              <a:rPr lang="ru-RU" sz="2000" dirty="0">
                <a:latin typeface="Bahnschrift Light" panose="020B0502040204020203" pitchFamily="34" charset="0"/>
              </a:rPr>
              <a:t> — это такая температура, при которой свободные энергии нормальных и сверхпроводящих электронов равны, для данного магнитного поля. Чтобы понять периодические колебания </a:t>
            </a:r>
            <a:r>
              <a:rPr lang="ru-RU" sz="2000" i="1" dirty="0" err="1">
                <a:latin typeface="Bahnschrift Light" panose="020B0502040204020203" pitchFamily="34" charset="0"/>
              </a:rPr>
              <a:t>Tc</a:t>
            </a:r>
            <a:r>
              <a:rPr lang="ru-RU" sz="2000" dirty="0">
                <a:latin typeface="Bahnschrift Light" panose="020B0502040204020203" pitchFamily="34" charset="0"/>
              </a:rPr>
              <a:t>, необходимо разобраться в периодическом изменении кинетической энергии. КЭ осциллирует, поскольку приложенный магнитный поток увеличивает КЭ в то время как сверхпроводящие вихри, периодически пронизывающие цилиндр, компенсируют действие магнитного потока и снижают КЭ</a:t>
            </a:r>
            <a:r>
              <a:rPr lang="ru-RU" sz="2000" dirty="0" smtClean="0">
                <a:latin typeface="Bahnschrift Light" panose="020B0502040204020203" pitchFamily="34" charset="0"/>
              </a:rPr>
              <a:t>.</a:t>
            </a:r>
            <a:r>
              <a:rPr lang="ru-RU" sz="2000" dirty="0">
                <a:latin typeface="Bahnschrift Light" panose="020B0502040204020203" pitchFamily="34" charset="0"/>
              </a:rPr>
              <a:t> Таким образом, периодические колебания кинетической энергии и соответствующие периодические осцилляции критической температуры происходят вместе.</a:t>
            </a:r>
          </a:p>
        </p:txBody>
      </p:sp>
      <p:pic>
        <p:nvPicPr>
          <p:cNvPr id="3" name="Picture 6" descr="https://upload.wikimedia.org/wikipedia/commons/thumb/1/15/LPcylinderv5.jpg/220px-LPcylinderv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206" y="3807069"/>
            <a:ext cx="3322794" cy="30509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96782" y="4014252"/>
            <a:ext cx="6646985" cy="369332"/>
          </a:xfrm>
          <a:prstGeom prst="rect">
            <a:avLst/>
          </a:prstGeom>
          <a:noFill/>
        </p:spPr>
        <p:txBody>
          <a:bodyPr wrap="square" rtlCol="0">
            <a:spAutoFit/>
          </a:bodyPr>
          <a:lstStyle/>
          <a:p>
            <a:pPr marL="285750" indent="-285750">
              <a:buFont typeface="Arial" panose="020B0604020202020204" pitchFamily="34" charset="0"/>
              <a:buChar char="•"/>
            </a:pPr>
            <a:r>
              <a:rPr lang="ru-RU" dirty="0" smtClean="0"/>
              <a:t>Схематическое изображение эксперимента Литтла – Паркса.</a:t>
            </a:r>
            <a:endParaRPr lang="ru-RU" dirty="0"/>
          </a:p>
        </p:txBody>
      </p:sp>
    </p:spTree>
    <p:extLst>
      <p:ext uri="{BB962C8B-B14F-4D97-AF65-F5344CB8AC3E}">
        <p14:creationId xmlns:p14="http://schemas.microsoft.com/office/powerpoint/2010/main" val="27561753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lstStyle/>
          <a:p>
            <a:pPr marL="857250" indent="-857250">
              <a:buFont typeface="+mj-lt"/>
              <a:buAutoNum type="romanUcPeriod" startAt="6"/>
            </a:pPr>
            <a:r>
              <a:rPr lang="ru-RU" dirty="0" smtClean="0">
                <a:latin typeface="Bahnschrift Light" panose="020B0502040204020203" pitchFamily="34" charset="0"/>
              </a:rPr>
              <a:t>Изотопический эффект</a:t>
            </a:r>
            <a:r>
              <a:rPr lang="ru-RU" b="1" dirty="0"/>
              <a:t/>
            </a:r>
            <a:br>
              <a:rPr lang="ru-RU" b="1" dirty="0"/>
            </a:br>
            <a:endParaRPr lang="ru-RU" dirty="0"/>
          </a:p>
        </p:txBody>
      </p:sp>
      <p:sp>
        <p:nvSpPr>
          <p:cNvPr id="3" name="TextBox 2"/>
          <p:cNvSpPr txBox="1"/>
          <p:nvPr/>
        </p:nvSpPr>
        <p:spPr>
          <a:xfrm>
            <a:off x="310896" y="1042416"/>
            <a:ext cx="11256264" cy="1938992"/>
          </a:xfrm>
          <a:prstGeom prst="rect">
            <a:avLst/>
          </a:prstGeom>
          <a:noFill/>
        </p:spPr>
        <p:txBody>
          <a:bodyPr wrap="square" rtlCol="0">
            <a:spAutoFit/>
          </a:bodyPr>
          <a:lstStyle/>
          <a:p>
            <a:r>
              <a:rPr lang="ru-RU" sz="2400" i="1" dirty="0">
                <a:latin typeface="Bahnschrift Light" panose="020B0502040204020203" pitchFamily="34" charset="0"/>
              </a:rPr>
              <a:t>Изотопический эффект</a:t>
            </a:r>
            <a:r>
              <a:rPr lang="ru-RU" sz="2400" dirty="0">
                <a:latin typeface="Bahnschrift Light" panose="020B0502040204020203" pitchFamily="34" charset="0"/>
              </a:rPr>
              <a:t> у сверхпроводников заключается в том, что температуры </a:t>
            </a:r>
            <a:r>
              <a:rPr lang="ru-RU" sz="2400" i="1" dirty="0">
                <a:latin typeface="Bahnschrift Light" panose="020B0502040204020203" pitchFamily="34" charset="0"/>
              </a:rPr>
              <a:t>Т</a:t>
            </a:r>
            <a:r>
              <a:rPr lang="ru-RU" sz="2400" i="1" baseline="-25000" dirty="0">
                <a:latin typeface="Bahnschrift Light" panose="020B0502040204020203" pitchFamily="34" charset="0"/>
              </a:rPr>
              <a:t>с</a:t>
            </a:r>
            <a:r>
              <a:rPr lang="ru-RU" sz="2400" dirty="0">
                <a:latin typeface="Bahnschrift Light" panose="020B0502040204020203" pitchFamily="34" charset="0"/>
              </a:rPr>
              <a:t> обратно пропорциональны квадратным корням из атомных масс изотопов одного и того же сверхпроводящего элемента. Как следствие моноизотопные препараты несколько отличаются по критическим температурам от природной смеси и от друг </a:t>
            </a:r>
            <a:r>
              <a:rPr lang="ru-RU" sz="2400" dirty="0" smtClean="0">
                <a:latin typeface="Bahnschrift Light" panose="020B0502040204020203" pitchFamily="34" charset="0"/>
              </a:rPr>
              <a:t>друга.</a:t>
            </a:r>
            <a:endParaRPr lang="ru-RU" sz="2400" dirty="0">
              <a:latin typeface="Bahnschrift Light" panose="020B0502040204020203" pitchFamily="34" charset="0"/>
            </a:endParaRPr>
          </a:p>
        </p:txBody>
      </p:sp>
      <p:pic>
        <p:nvPicPr>
          <p:cNvPr id="1026" name="Picture 2" descr="В железосодержащих сверхпроводниках обнаружен изотопический эффект • Юрий  Ерин • Новости науки на «Элементах» • Физик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0" y="3048000"/>
            <a:ext cx="28575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Изотопический эффект"/>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41481"/>
            <a:ext cx="4416552" cy="311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807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lstStyle/>
          <a:p>
            <a:pPr marL="857250" indent="-857250">
              <a:buFont typeface="+mj-lt"/>
              <a:buAutoNum type="romanUcPeriod" startAt="7"/>
            </a:pPr>
            <a:r>
              <a:rPr lang="ru-RU" dirty="0" smtClean="0">
                <a:latin typeface="Bahnschrift Light" panose="020B0502040204020203" pitchFamily="34" charset="0"/>
              </a:rPr>
              <a:t>Момент </a:t>
            </a:r>
            <a:r>
              <a:rPr lang="ru-RU" dirty="0" err="1" smtClean="0">
                <a:latin typeface="Bahnschrift Light" panose="020B0502040204020203" pitchFamily="34" charset="0"/>
              </a:rPr>
              <a:t>лондона</a:t>
            </a:r>
            <a:endParaRPr lang="ru-RU" dirty="0">
              <a:latin typeface="Bahnschrift Light" panose="020B0502040204020203" pitchFamily="34" charset="0"/>
            </a:endParaRPr>
          </a:p>
        </p:txBody>
      </p:sp>
      <p:sp>
        <p:nvSpPr>
          <p:cNvPr id="3" name="TextBox 2"/>
          <p:cNvSpPr txBox="1"/>
          <p:nvPr/>
        </p:nvSpPr>
        <p:spPr>
          <a:xfrm>
            <a:off x="292608" y="1355683"/>
            <a:ext cx="11622024" cy="3046988"/>
          </a:xfrm>
          <a:prstGeom prst="rect">
            <a:avLst/>
          </a:prstGeom>
          <a:noFill/>
        </p:spPr>
        <p:txBody>
          <a:bodyPr wrap="square" rtlCol="0">
            <a:spAutoFit/>
          </a:bodyPr>
          <a:lstStyle/>
          <a:p>
            <a:r>
              <a:rPr lang="ru-RU" sz="2400" dirty="0">
                <a:latin typeface="Bahnschrift Light" panose="020B0502040204020203" pitchFamily="34" charset="0"/>
              </a:rPr>
              <a:t>Вращающийся сверхпроводник генерирует магнитное поле, точно выровненное с осью вращения, возникающий магнитный момент получил название «момент Лондона». Он применялся, в частности, в научном спутнике «</a:t>
            </a:r>
            <a:r>
              <a:rPr lang="ru-RU" sz="2400" dirty="0" err="1">
                <a:latin typeface="Bahnschrift Light" panose="020B0502040204020203" pitchFamily="34" charset="0"/>
              </a:rPr>
              <a:t>Gravity</a:t>
            </a:r>
            <a:r>
              <a:rPr lang="ru-RU" sz="2400" dirty="0">
                <a:latin typeface="Bahnschrift Light" panose="020B0502040204020203" pitchFamily="34" charset="0"/>
              </a:rPr>
              <a:t> Probe B», где измерялись магнитные поля четырёх сверхпроводящих гироскопов, чтобы определить их оси вращения. Поскольку роторами гироскопов служили практически идеально гладкие сферы, использование момента Лондона было одним из немногих способов определить их ось вращения.</a:t>
            </a:r>
            <a:endParaRPr lang="ru-RU" sz="2400" dirty="0">
              <a:latin typeface="Bahnschrift Light" panose="020B0502040204020203" pitchFamily="34" charset="0"/>
            </a:endParaRPr>
          </a:p>
        </p:txBody>
      </p:sp>
    </p:spTree>
    <p:extLst>
      <p:ext uri="{BB962C8B-B14F-4D97-AF65-F5344CB8AC3E}">
        <p14:creationId xmlns:p14="http://schemas.microsoft.com/office/powerpoint/2010/main" val="30020508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lstStyle/>
          <a:p>
            <a:pPr marL="857250" indent="-857250">
              <a:buFont typeface="+mj-lt"/>
              <a:buAutoNum type="romanUcPeriod" startAt="8"/>
            </a:pPr>
            <a:r>
              <a:rPr lang="ru-RU" dirty="0" err="1">
                <a:latin typeface="Bahnschrift Light" panose="020B0502040204020203" pitchFamily="34" charset="0"/>
              </a:rPr>
              <a:t>Гравитомагнитный</a:t>
            </a:r>
            <a:r>
              <a:rPr lang="ru-RU" dirty="0">
                <a:latin typeface="Bahnschrift Light" panose="020B0502040204020203" pitchFamily="34" charset="0"/>
              </a:rPr>
              <a:t> момент Лондона</a:t>
            </a:r>
            <a:br>
              <a:rPr lang="ru-RU" dirty="0">
                <a:latin typeface="Bahnschrift Light" panose="020B0502040204020203" pitchFamily="34" charset="0"/>
              </a:rPr>
            </a:br>
            <a:endParaRPr lang="ru-RU" dirty="0">
              <a:latin typeface="Bahnschrift Light" panose="020B0502040204020203" pitchFamily="34" charset="0"/>
            </a:endParaRPr>
          </a:p>
        </p:txBody>
      </p:sp>
      <p:sp>
        <p:nvSpPr>
          <p:cNvPr id="3" name="TextBox 2"/>
          <p:cNvSpPr txBox="1"/>
          <p:nvPr/>
        </p:nvSpPr>
        <p:spPr>
          <a:xfrm>
            <a:off x="118872" y="1115568"/>
            <a:ext cx="11576304" cy="5016758"/>
          </a:xfrm>
          <a:prstGeom prst="rect">
            <a:avLst/>
          </a:prstGeom>
          <a:noFill/>
        </p:spPr>
        <p:txBody>
          <a:bodyPr wrap="square" rtlCol="0">
            <a:spAutoFit/>
          </a:bodyPr>
          <a:lstStyle/>
          <a:p>
            <a:r>
              <a:rPr lang="ru-RU" sz="2000" dirty="0">
                <a:latin typeface="Bahnschrift Light" panose="020B0502040204020203" pitchFamily="34" charset="0"/>
              </a:rPr>
              <a:t>Вращающееся и при этом ускоряющееся, то есть наращивающее частоту оборотов кольцо из сверхпроводника генерирует гравитационное поле. Эксперименты, связанные с </a:t>
            </a:r>
            <a:r>
              <a:rPr lang="ru-RU" sz="2000" dirty="0" err="1">
                <a:latin typeface="Bahnschrift Light" panose="020B0502040204020203" pitchFamily="34" charset="0"/>
              </a:rPr>
              <a:t>гравитомагнитным</a:t>
            </a:r>
            <a:r>
              <a:rPr lang="ru-RU" sz="2000" dirty="0">
                <a:latin typeface="Bahnschrift Light" panose="020B0502040204020203" pitchFamily="34" charset="0"/>
              </a:rPr>
              <a:t> моментом Лондона, проводились Мартином </a:t>
            </a:r>
            <a:r>
              <a:rPr lang="ru-RU" sz="2000" dirty="0" err="1">
                <a:latin typeface="Bahnschrift Light" panose="020B0502040204020203" pitchFamily="34" charset="0"/>
              </a:rPr>
              <a:t>Таджмаром</a:t>
            </a:r>
            <a:r>
              <a:rPr lang="ru-RU" sz="2000" dirty="0">
                <a:latin typeface="Bahnschrift Light" panose="020B0502040204020203" pitchFamily="34" charset="0"/>
              </a:rPr>
              <a:t> из австрийской компании ARC Seibersdorf </a:t>
            </a:r>
            <a:r>
              <a:rPr lang="ru-RU" sz="2000" dirty="0" err="1">
                <a:latin typeface="Bahnschrift Light" panose="020B0502040204020203" pitchFamily="34" charset="0"/>
              </a:rPr>
              <a:t>Research</a:t>
            </a:r>
            <a:r>
              <a:rPr lang="ru-RU" sz="2000" dirty="0">
                <a:latin typeface="Bahnschrift Light" panose="020B0502040204020203" pitchFamily="34" charset="0"/>
              </a:rPr>
              <a:t> и </a:t>
            </a:r>
            <a:r>
              <a:rPr lang="ru-RU" sz="2000" dirty="0" err="1">
                <a:latin typeface="Bahnschrift Light" panose="020B0502040204020203" pitchFamily="34" charset="0"/>
              </a:rPr>
              <a:t>Кловисом</a:t>
            </a:r>
            <a:r>
              <a:rPr lang="ru-RU" sz="2000" dirty="0">
                <a:latin typeface="Bahnschrift Light" panose="020B0502040204020203" pitchFamily="34" charset="0"/>
              </a:rPr>
              <a:t> де </a:t>
            </a:r>
            <a:r>
              <a:rPr lang="ru-RU" sz="2000" dirty="0" err="1">
                <a:latin typeface="Bahnschrift Light" panose="020B0502040204020203" pitchFamily="34" charset="0"/>
              </a:rPr>
              <a:t>Матосом</a:t>
            </a:r>
            <a:r>
              <a:rPr lang="ru-RU" sz="2000" dirty="0">
                <a:latin typeface="Bahnschrift Light" panose="020B0502040204020203" pitchFamily="34" charset="0"/>
              </a:rPr>
              <a:t> из Европейского космического агентства (ESA) в 2006 году. Экспериментаторы впервые измерили искусственно созданное таким образом гравитомагнитное поле. </a:t>
            </a:r>
            <a:r>
              <a:rPr lang="ru-RU" sz="2000" dirty="0" err="1">
                <a:latin typeface="Bahnschrift Light" panose="020B0502040204020203" pitchFamily="34" charset="0"/>
              </a:rPr>
              <a:t>Таджмар</a:t>
            </a:r>
            <a:r>
              <a:rPr lang="ru-RU" sz="2000" dirty="0">
                <a:latin typeface="Bahnschrift Light" panose="020B0502040204020203" pitchFamily="34" charset="0"/>
              </a:rPr>
              <a:t> и де </a:t>
            </a:r>
            <a:r>
              <a:rPr lang="ru-RU" sz="2000" dirty="0" err="1">
                <a:latin typeface="Bahnschrift Light" panose="020B0502040204020203" pitchFamily="34" charset="0"/>
              </a:rPr>
              <a:t>Матос</a:t>
            </a:r>
            <a:r>
              <a:rPr lang="ru-RU" sz="2000" dirty="0">
                <a:latin typeface="Bahnschrift Light" panose="020B0502040204020203" pitchFamily="34" charset="0"/>
              </a:rPr>
              <a:t> полагают, что данный эффект объясняет загадку в различии измеренной ранее с высокой точностью массы куперовских пар (это электроны, обеспечивающие проводимость в сверхпроводнике) и этой же массой, полученной на бумаге — по расчётам квантовой </a:t>
            </a:r>
            <a:r>
              <a:rPr lang="ru-RU" sz="2000" dirty="0" smtClean="0">
                <a:latin typeface="Bahnschrift Light" panose="020B0502040204020203" pitchFamily="34" charset="0"/>
              </a:rPr>
              <a:t>теории.</a:t>
            </a:r>
            <a:endParaRPr lang="ru-RU" sz="2000" dirty="0">
              <a:latin typeface="Bahnschrift Light" panose="020B0502040204020203" pitchFamily="34" charset="0"/>
            </a:endParaRPr>
          </a:p>
          <a:p>
            <a:r>
              <a:rPr lang="ru-RU" sz="2000" dirty="0">
                <a:latin typeface="Bahnschrift Light" panose="020B0502040204020203" pitchFamily="34" charset="0"/>
              </a:rPr>
              <a:t>Экспериментально обнаруженный гравитационный эффект исследователи назвали «</a:t>
            </a:r>
            <a:r>
              <a:rPr lang="ru-RU" sz="2000" dirty="0" err="1">
                <a:latin typeface="Bahnschrift Light" panose="020B0502040204020203" pitchFamily="34" charset="0"/>
              </a:rPr>
              <a:t>Гравитомагнитный</a:t>
            </a:r>
            <a:r>
              <a:rPr lang="ru-RU" sz="2000" dirty="0">
                <a:latin typeface="Bahnschrift Light" panose="020B0502040204020203" pitchFamily="34" charset="0"/>
              </a:rPr>
              <a:t> момент Лондона», по аналогии с аналогичным магнитным эффектом: возникновением магнитного поля при вращении сверхпроводника, называемым «момент Лондона</a:t>
            </a:r>
            <a:r>
              <a:rPr lang="ru-RU" sz="2000" dirty="0" smtClean="0">
                <a:latin typeface="Bahnschrift Light" panose="020B0502040204020203" pitchFamily="34" charset="0"/>
              </a:rPr>
              <a:t>».</a:t>
            </a:r>
            <a:endParaRPr lang="ru-RU" sz="2000" dirty="0">
              <a:latin typeface="Bahnschrift Light" panose="020B0502040204020203" pitchFamily="34" charset="0"/>
            </a:endParaRPr>
          </a:p>
          <a:p>
            <a:r>
              <a:rPr lang="ru-RU" sz="2000" dirty="0">
                <a:latin typeface="Bahnschrift Light" panose="020B0502040204020203" pitchFamily="34" charset="0"/>
              </a:rPr>
              <a:t>Вызванное таким способом поле было в 100 миллионов раз слабее гравитационного поля Земли. И хотя этот эффект и был предсказан Общей теорией относительности, данная напряжённость поля оказалась на 20 порядков сильнее расчётного </a:t>
            </a:r>
            <a:r>
              <a:rPr lang="ru-RU" sz="2000" dirty="0" smtClean="0">
                <a:latin typeface="Bahnschrift Light" panose="020B0502040204020203" pitchFamily="34" charset="0"/>
              </a:rPr>
              <a:t>значения.</a:t>
            </a:r>
            <a:endParaRPr lang="ru-RU" sz="2000" dirty="0">
              <a:latin typeface="Bahnschrift Light" panose="020B0502040204020203" pitchFamily="34" charset="0"/>
            </a:endParaRPr>
          </a:p>
        </p:txBody>
      </p:sp>
    </p:spTree>
    <p:extLst>
      <p:ext uri="{BB962C8B-B14F-4D97-AF65-F5344CB8AC3E}">
        <p14:creationId xmlns:p14="http://schemas.microsoft.com/office/powerpoint/2010/main" val="15885342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lstStyle/>
          <a:p>
            <a:pPr marL="857250" indent="-857250">
              <a:buFont typeface="+mj-lt"/>
              <a:buAutoNum type="romanUcPeriod" startAt="9"/>
            </a:pPr>
            <a:r>
              <a:rPr lang="ru-RU" dirty="0">
                <a:latin typeface="Bahnschrift Light" panose="020B0502040204020203" pitchFamily="34" charset="0"/>
              </a:rPr>
              <a:t>Сверхпроводимость в биофизике</a:t>
            </a:r>
            <a:br>
              <a:rPr lang="ru-RU" dirty="0">
                <a:latin typeface="Bahnschrift Light" panose="020B0502040204020203" pitchFamily="34" charset="0"/>
              </a:rPr>
            </a:br>
            <a:endParaRPr lang="ru-RU" dirty="0">
              <a:latin typeface="Bahnschrift Light" panose="020B0502040204020203" pitchFamily="34" charset="0"/>
            </a:endParaRPr>
          </a:p>
        </p:txBody>
      </p:sp>
      <p:sp>
        <p:nvSpPr>
          <p:cNvPr id="3" name="TextBox 2"/>
          <p:cNvSpPr txBox="1"/>
          <p:nvPr/>
        </p:nvSpPr>
        <p:spPr>
          <a:xfrm>
            <a:off x="369277" y="1099038"/>
            <a:ext cx="10119946" cy="2677656"/>
          </a:xfrm>
          <a:prstGeom prst="rect">
            <a:avLst/>
          </a:prstGeom>
          <a:noFill/>
        </p:spPr>
        <p:txBody>
          <a:bodyPr wrap="square" rtlCol="0">
            <a:spAutoFit/>
          </a:bodyPr>
          <a:lstStyle/>
          <a:p>
            <a:r>
              <a:rPr lang="ru-RU" sz="2400" dirty="0">
                <a:latin typeface="Bahnschrift Light" panose="020B0502040204020203" pitchFamily="34" charset="0"/>
              </a:rPr>
              <a:t>В органической химии существуют многоатомные молекулы, содержащие так называемые сопряженные связи. Они осуществляются посредством электронов, которые способны двигаться внутри всей молекулы, подобно электронам в металлах. Такие молекулы являются маленькими сверхпроводниками. Их свойства сверхпроводимости проявляются во взаимодействии молекулы со светом, в эффекте </a:t>
            </a:r>
            <a:r>
              <a:rPr lang="ru-RU" sz="2400" dirty="0" err="1">
                <a:latin typeface="Bahnschrift Light" panose="020B0502040204020203" pitchFamily="34" charset="0"/>
              </a:rPr>
              <a:t>Мейснера</a:t>
            </a:r>
            <a:r>
              <a:rPr lang="ru-RU" sz="2400" dirty="0">
                <a:latin typeface="Bahnschrift Light" panose="020B0502040204020203" pitchFamily="34" charset="0"/>
              </a:rPr>
              <a:t> и т.д.</a:t>
            </a:r>
            <a:endParaRPr lang="ru-RU" sz="2400" dirty="0">
              <a:latin typeface="Bahnschrift Light" panose="020B0502040204020203" pitchFamily="34" charset="0"/>
            </a:endParaRPr>
          </a:p>
        </p:txBody>
      </p:sp>
      <p:pic>
        <p:nvPicPr>
          <p:cNvPr id="3074" name="Picture 2" descr="Журнал «За науку»: Ториевая сверхпроводимост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776694"/>
            <a:ext cx="5219626" cy="308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048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normAutofit fontScale="90000"/>
          </a:bodyPr>
          <a:lstStyle/>
          <a:p>
            <a:pPr marL="857250" indent="-857250">
              <a:buFont typeface="+mj-lt"/>
              <a:buAutoNum type="romanUcPeriod" startAt="10"/>
            </a:pPr>
            <a:r>
              <a:rPr lang="ru-RU" dirty="0"/>
              <a:t>Сверхпроводимость в нейтронных звездах</a:t>
            </a:r>
            <a:br>
              <a:rPr lang="ru-RU" dirty="0"/>
            </a:br>
            <a:endParaRPr lang="ru-RU" dirty="0"/>
          </a:p>
        </p:txBody>
      </p:sp>
      <p:sp>
        <p:nvSpPr>
          <p:cNvPr id="3" name="TextBox 2"/>
          <p:cNvSpPr txBox="1"/>
          <p:nvPr/>
        </p:nvSpPr>
        <p:spPr>
          <a:xfrm>
            <a:off x="509954" y="1318846"/>
            <a:ext cx="9539654" cy="1569660"/>
          </a:xfrm>
          <a:prstGeom prst="rect">
            <a:avLst/>
          </a:prstGeom>
          <a:noFill/>
        </p:spPr>
        <p:txBody>
          <a:bodyPr wrap="square" rtlCol="0">
            <a:spAutoFit/>
          </a:bodyPr>
          <a:lstStyle/>
          <a:p>
            <a:r>
              <a:rPr lang="ru-RU" sz="2400" dirty="0">
                <a:latin typeface="Bahnschrift Light" panose="020B0502040204020203" pitchFamily="34" charset="0"/>
              </a:rPr>
              <a:t>Ядро нейтронной звезды может находиться в сверхпроводящем состоянии c критической </a:t>
            </a:r>
            <a:r>
              <a:rPr lang="ru-RU" sz="2400" dirty="0" smtClean="0">
                <a:latin typeface="Bahnschrift Light" panose="020B0502040204020203" pitchFamily="34" charset="0"/>
              </a:rPr>
              <a:t>температурой 10</a:t>
            </a:r>
            <a:r>
              <a:rPr lang="en-US" sz="2400" dirty="0" smtClean="0">
                <a:latin typeface="Bahnschrift Light" panose="020B0502040204020203" pitchFamily="34" charset="0"/>
              </a:rPr>
              <a:t>^10 – 10^11 K. </a:t>
            </a:r>
            <a:r>
              <a:rPr lang="ru-RU" sz="2400" dirty="0">
                <a:latin typeface="Bahnschrift Light" panose="020B0502040204020203" pitchFamily="34" charset="0"/>
              </a:rPr>
              <a:t>При этом связанные пары нейтронов обладают энергией </a:t>
            </a:r>
            <a:r>
              <a:rPr lang="ru-RU" sz="2400" dirty="0" smtClean="0">
                <a:latin typeface="Bahnschrift Light" panose="020B0502040204020203" pitchFamily="34" charset="0"/>
              </a:rPr>
              <a:t>связи</a:t>
            </a:r>
            <a:endParaRPr lang="en-US" sz="2400" dirty="0" smtClean="0">
              <a:latin typeface="Bahnschrift Light" panose="020B0502040204020203" pitchFamily="34" charset="0"/>
            </a:endParaRPr>
          </a:p>
          <a:p>
            <a:r>
              <a:rPr lang="en-US" sz="2400" dirty="0" smtClean="0">
                <a:latin typeface="Bahnschrift Light" panose="020B0502040204020203" pitchFamily="34" charset="0"/>
              </a:rPr>
              <a:t>1 – 20 </a:t>
            </a:r>
            <a:r>
              <a:rPr lang="ru-RU" sz="2400" dirty="0" smtClean="0">
                <a:latin typeface="Bahnschrift Light" panose="020B0502040204020203" pitchFamily="34" charset="0"/>
              </a:rPr>
              <a:t>МэВ.</a:t>
            </a:r>
            <a:endParaRPr lang="ru-RU" sz="2400" dirty="0">
              <a:latin typeface="Bahnschrift Light" panose="020B0502040204020203" pitchFamily="34" charset="0"/>
            </a:endParaRPr>
          </a:p>
        </p:txBody>
      </p:sp>
      <p:pic>
        <p:nvPicPr>
          <p:cNvPr id="2054" name="Picture 6" descr="В ядре нейтронной звезды обнаружен сверхпроводник. » DailyTechInfo -  Новости науки и технологий, новинки техник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29025"/>
            <a:ext cx="476250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Нейтронные звёзды - Физическая энциклопеди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5295900"/>
            <a:ext cx="470535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881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93432"/>
            <a:ext cx="10131425" cy="1456267"/>
          </a:xfrm>
        </p:spPr>
        <p:txBody>
          <a:bodyPr>
            <a:normAutofit fontScale="90000"/>
          </a:bodyPr>
          <a:lstStyle/>
          <a:p>
            <a:pPr marL="742950" indent="-742950">
              <a:buFont typeface="+mj-lt"/>
              <a:buAutoNum type="arabicPeriod" startAt="4"/>
            </a:pPr>
            <a:r>
              <a:rPr lang="ru-RU" sz="4000" dirty="0" smtClean="0">
                <a:latin typeface="Bahnschrift Light" panose="020B0502040204020203" pitchFamily="34" charset="0"/>
              </a:rPr>
              <a:t>Теоретическое </a:t>
            </a:r>
            <a:r>
              <a:rPr lang="ru-RU" sz="4000" dirty="0">
                <a:latin typeface="Bahnschrift Light" panose="020B0502040204020203" pitchFamily="34" charset="0"/>
              </a:rPr>
              <a:t>объяснение эффекта сверхпроводимости</a:t>
            </a:r>
            <a:r>
              <a:rPr lang="ru-RU" dirty="0"/>
              <a:t/>
            </a:r>
            <a:br>
              <a:rPr lang="ru-RU" dirty="0"/>
            </a:br>
            <a:endParaRPr lang="ru-RU" dirty="0"/>
          </a:p>
        </p:txBody>
      </p:sp>
      <p:sp>
        <p:nvSpPr>
          <p:cNvPr id="3" name="TextBox 2"/>
          <p:cNvSpPr txBox="1"/>
          <p:nvPr/>
        </p:nvSpPr>
        <p:spPr>
          <a:xfrm>
            <a:off x="123093" y="1380393"/>
            <a:ext cx="11473961" cy="5355312"/>
          </a:xfrm>
          <a:prstGeom prst="rect">
            <a:avLst/>
          </a:prstGeom>
          <a:noFill/>
        </p:spPr>
        <p:txBody>
          <a:bodyPr wrap="square" rtlCol="0">
            <a:spAutoFit/>
          </a:bodyPr>
          <a:lstStyle/>
          <a:p>
            <a:r>
              <a:rPr lang="ru-RU" sz="1900" dirty="0"/>
              <a:t>С</a:t>
            </a:r>
            <a:r>
              <a:rPr lang="ru-RU" sz="1900" dirty="0" smtClean="0"/>
              <a:t>верхпроводимость </a:t>
            </a:r>
            <a:r>
              <a:rPr lang="ru-RU" sz="1900" dirty="0"/>
              <a:t>является следствием объединения макроскопического числа электронов проводимости в единое квантово-механическое состояние. Особенностью связанных в такой ансамбль электронов является то, что они не могут обмениваться энергией с решёткой малыми порциями, меньшими, чем их энергия связи в ансамбле. Это означает, что при движении электронов в кристаллической решётке не изменяется энергия электронов, и вещество ведёт себя как сверхпроводник с нулевым сопротивлением. Квантово-механическое рассмотрение показывает, что при этом не происходит рассеяния электронных волн на тепловых колебаниях решётки или примесях. А это и означает отсутствие электрического сопротивления. Такое объединение частиц невозможно в ансамбле фермионов. Оно характерно для ансамбля тождественных бозонов. То, что электроны в сверхпроводниках объединены в бозонные пары, следует из экспериментов по измерению величины кванта магнитного потока, который «замораживается» в полых сверхпроводящих цилиндрах. Поэтому уже в середине XX века основной задачей создания теории сверхпроводимости стала разработка механизма спаривания электронов. Первой теорией, претендующей на микроскопическое объяснение причин возникновения сверхпроводимости, была теория Бардина — Купера — Шриффера, созданная ими в 50-е годы XX столетия. Эта теория получила под именем БКШ всеобщее признание и была удостоена в 1972 году Нобелевской премии. При создании своей теории авторы опирались на изотопический эффект, то есть влияние массы изотопа на критическую температуру сверхпроводника. Считалось, что его существование прямо указывает на формирование сверхпроводящего состояния за счет работы фононного механизма.</a:t>
            </a:r>
            <a:endParaRPr lang="ru-RU" sz="1900" dirty="0"/>
          </a:p>
        </p:txBody>
      </p:sp>
    </p:spTree>
    <p:extLst>
      <p:ext uri="{BB962C8B-B14F-4D97-AF65-F5344CB8AC3E}">
        <p14:creationId xmlns:p14="http://schemas.microsoft.com/office/powerpoint/2010/main" val="1734613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11516" y="-137747"/>
            <a:ext cx="10131425" cy="1456267"/>
          </a:xfrm>
        </p:spPr>
        <p:txBody>
          <a:bodyPr/>
          <a:lstStyle/>
          <a:p>
            <a:r>
              <a:rPr lang="ru-RU" dirty="0" smtClean="0"/>
              <a:t>Содержание</a:t>
            </a:r>
            <a:endParaRPr lang="ru-RU" dirty="0"/>
          </a:p>
        </p:txBody>
      </p:sp>
      <p:sp>
        <p:nvSpPr>
          <p:cNvPr id="3" name="TextBox 2"/>
          <p:cNvSpPr txBox="1"/>
          <p:nvPr/>
        </p:nvSpPr>
        <p:spPr>
          <a:xfrm>
            <a:off x="215153" y="1021976"/>
            <a:ext cx="11080376" cy="5632311"/>
          </a:xfrm>
          <a:prstGeom prst="rect">
            <a:avLst/>
          </a:prstGeom>
          <a:noFill/>
        </p:spPr>
        <p:txBody>
          <a:bodyPr wrap="square" rtlCol="0">
            <a:spAutoFit/>
          </a:bodyPr>
          <a:lstStyle/>
          <a:p>
            <a:pPr marL="457200" indent="-457200">
              <a:buFont typeface="+mj-lt"/>
              <a:buAutoNum type="arabicPeriod"/>
            </a:pPr>
            <a:r>
              <a:rPr lang="ru-RU" sz="2000" dirty="0" smtClean="0">
                <a:latin typeface="Bahnschrift" panose="020B0502040204020203" pitchFamily="34" charset="0"/>
                <a:hlinkClick r:id="rId2" action="ppaction://hlinksldjump"/>
              </a:rPr>
              <a:t>Определение</a:t>
            </a:r>
            <a:endParaRPr lang="ru-RU" sz="2000" dirty="0" smtClean="0">
              <a:latin typeface="Bahnschrift" panose="020B0502040204020203" pitchFamily="34" charset="0"/>
            </a:endParaRPr>
          </a:p>
          <a:p>
            <a:pPr marL="457200" indent="-457200">
              <a:buFont typeface="+mj-lt"/>
              <a:buAutoNum type="arabicPeriod"/>
            </a:pPr>
            <a:r>
              <a:rPr lang="ru-RU" sz="2000" dirty="0" smtClean="0">
                <a:latin typeface="Bahnschrift" panose="020B0502040204020203" pitchFamily="34" charset="0"/>
                <a:hlinkClick r:id="rId3" action="ppaction://hlinksldjump"/>
              </a:rPr>
              <a:t>История открытия</a:t>
            </a:r>
            <a:endParaRPr lang="ru-RU" sz="2000" dirty="0" smtClean="0">
              <a:latin typeface="Bahnschrift" panose="020B0502040204020203" pitchFamily="34" charset="0"/>
            </a:endParaRPr>
          </a:p>
          <a:p>
            <a:pPr marL="457200" indent="-457200">
              <a:buFont typeface="+mj-lt"/>
              <a:buAutoNum type="arabicPeriod"/>
            </a:pPr>
            <a:r>
              <a:rPr lang="ru-RU" sz="2000" dirty="0" smtClean="0">
                <a:latin typeface="Bahnschrift" panose="020B0502040204020203" pitchFamily="34" charset="0"/>
                <a:hlinkClick r:id="rId4" action="ppaction://hlinksldjump"/>
              </a:rPr>
              <a:t>Классификация</a:t>
            </a:r>
            <a:endParaRPr lang="ru-RU" sz="2000" dirty="0" smtClean="0">
              <a:latin typeface="Bahnschrift" panose="020B0502040204020203" pitchFamily="34" charset="0"/>
            </a:endParaRPr>
          </a:p>
          <a:p>
            <a:pPr marL="457200" indent="-457200">
              <a:buFont typeface="+mj-lt"/>
              <a:buAutoNum type="arabicPeriod"/>
            </a:pPr>
            <a:r>
              <a:rPr lang="ru-RU" sz="2000" dirty="0" smtClean="0">
                <a:latin typeface="Bahnschrift" panose="020B0502040204020203" pitchFamily="34" charset="0"/>
                <a:hlinkClick r:id="rId5" action="ppaction://hlinksldjump"/>
              </a:rPr>
              <a:t>Свойства</a:t>
            </a:r>
            <a:endParaRPr lang="ru-RU" sz="2000" dirty="0" smtClean="0">
              <a:latin typeface="Bahnschrift" panose="020B0502040204020203" pitchFamily="34" charset="0"/>
            </a:endParaRPr>
          </a:p>
          <a:p>
            <a:pPr marL="457200" indent="-457200">
              <a:buFont typeface="+mj-lt"/>
              <a:buAutoNum type="arabicPeriod"/>
            </a:pP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6" action="ppaction://hlinksldjump"/>
              </a:rPr>
              <a:t>Нулевое электрическое сопротивление</a:t>
            </a: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7" action="ppaction://hlinksldjump"/>
              </a:rPr>
              <a:t>Сверхпроводники </a:t>
            </a:r>
            <a:r>
              <a:rPr lang="ru-RU" sz="2000" dirty="0" smtClean="0">
                <a:latin typeface="Bahnschrift" panose="020B0502040204020203" pitchFamily="34" charset="0"/>
                <a:hlinkClick r:id="rId7" action="ppaction://hlinksldjump"/>
              </a:rPr>
              <a:t>в высокочастотном поле</a:t>
            </a: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8" action="ppaction://hlinksldjump"/>
              </a:rPr>
              <a:t>Фазовый </a:t>
            </a:r>
            <a:r>
              <a:rPr lang="ru-RU" sz="2000" dirty="0" smtClean="0">
                <a:latin typeface="Bahnschrift" panose="020B0502040204020203" pitchFamily="34" charset="0"/>
                <a:hlinkClick r:id="rId8" action="ppaction://hlinksldjump"/>
              </a:rPr>
              <a:t>переход в сверхпроводящее состояние</a:t>
            </a: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9" action="ppaction://hlinksldjump"/>
              </a:rPr>
              <a:t>Эффект Мейснера</a:t>
            </a: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10" action="ppaction://hlinksldjump"/>
              </a:rPr>
              <a:t>Эффект Литтла – Паркса</a:t>
            </a: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11" action="ppaction://hlinksldjump"/>
              </a:rPr>
              <a:t>Изотопический эффект</a:t>
            </a: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12" action="ppaction://hlinksldjump"/>
              </a:rPr>
              <a:t>Момент Лондона</a:t>
            </a: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13" action="ppaction://hlinksldjump"/>
              </a:rPr>
              <a:t>Гравитационный момент Лондона</a:t>
            </a: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14" action="ppaction://hlinksldjump"/>
              </a:rPr>
              <a:t>Сверхпроводимость в биофизике</a:t>
            </a:r>
            <a:endParaRPr lang="ru-RU" sz="2000" dirty="0" smtClean="0">
              <a:latin typeface="Bahnschrift" panose="020B0502040204020203" pitchFamily="34" charset="0"/>
            </a:endParaRPr>
          </a:p>
          <a:p>
            <a:pPr marL="971550" lvl="1" indent="-514350">
              <a:buFont typeface="+mj-lt"/>
              <a:buAutoNum type="romanUcPeriod"/>
            </a:pPr>
            <a:r>
              <a:rPr lang="ru-RU" sz="2000" dirty="0" smtClean="0">
                <a:latin typeface="Bahnschrift" panose="020B0502040204020203" pitchFamily="34" charset="0"/>
                <a:hlinkClick r:id="rId15" action="ppaction://hlinksldjump"/>
              </a:rPr>
              <a:t>Сверхпроводимость в нейтронных звёздах</a:t>
            </a:r>
            <a:endParaRPr lang="ru-RU" sz="2000" dirty="0" smtClean="0">
              <a:latin typeface="Bahnschrift" panose="020B0502040204020203" pitchFamily="34" charset="0"/>
            </a:endParaRPr>
          </a:p>
          <a:p>
            <a:pPr marL="914400" lvl="1" indent="-457200">
              <a:buFont typeface="+mj-lt"/>
              <a:buAutoNum type="romanUcPeriod"/>
            </a:pPr>
            <a:endParaRPr lang="ru-RU" sz="2000" dirty="0" smtClean="0">
              <a:latin typeface="Bahnschrift" panose="020B0502040204020203" pitchFamily="34" charset="0"/>
            </a:endParaRPr>
          </a:p>
          <a:p>
            <a:pPr marL="457200" indent="-457200">
              <a:buFont typeface="+mj-lt"/>
              <a:buAutoNum type="arabicPeriod"/>
            </a:pPr>
            <a:r>
              <a:rPr lang="ru-RU" sz="2000" dirty="0" smtClean="0">
                <a:latin typeface="Bahnschrift" panose="020B0502040204020203" pitchFamily="34" charset="0"/>
                <a:hlinkClick r:id="rId16" action="ppaction://hlinksldjump"/>
              </a:rPr>
              <a:t>Теоретическое объяснение эффекта сверхпроводимости</a:t>
            </a:r>
            <a:endParaRPr lang="ru-RU" sz="2000" dirty="0" smtClean="0">
              <a:latin typeface="Bahnschrift" panose="020B0502040204020203" pitchFamily="34" charset="0"/>
            </a:endParaRPr>
          </a:p>
          <a:p>
            <a:pPr marL="457200" indent="-457200">
              <a:buFont typeface="+mj-lt"/>
              <a:buAutoNum type="arabicPeriod"/>
            </a:pPr>
            <a:r>
              <a:rPr lang="ru-RU" sz="2000" dirty="0" smtClean="0">
                <a:latin typeface="Bahnschrift" panose="020B0502040204020203" pitchFamily="34" charset="0"/>
                <a:hlinkClick r:id="rId17" action="ppaction://hlinksldjump"/>
              </a:rPr>
              <a:t>Применение сверхпроводимости</a:t>
            </a:r>
            <a:endParaRPr lang="ru-RU" sz="2000" dirty="0" smtClean="0">
              <a:latin typeface="Bahnschrift" panose="020B0502040204020203" pitchFamily="34" charset="0"/>
            </a:endParaRPr>
          </a:p>
        </p:txBody>
      </p:sp>
    </p:spTree>
    <p:extLst>
      <p:ext uri="{BB962C8B-B14F-4D97-AF65-F5344CB8AC3E}">
        <p14:creationId xmlns:p14="http://schemas.microsoft.com/office/powerpoint/2010/main" val="42290294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lstStyle/>
          <a:p>
            <a:pPr marL="742950" indent="-742950">
              <a:buFont typeface="+mj-lt"/>
              <a:buAutoNum type="arabicPeriod" startAt="5"/>
            </a:pPr>
            <a:r>
              <a:rPr lang="ru-RU" dirty="0">
                <a:latin typeface="Bahnschrift Light" panose="020B0502040204020203" pitchFamily="34" charset="0"/>
              </a:rPr>
              <a:t>Применение сверхпроводимости</a:t>
            </a:r>
            <a:r>
              <a:rPr lang="ru-RU" dirty="0"/>
              <a:t/>
            </a:r>
            <a:br>
              <a:rPr lang="ru-RU" dirty="0"/>
            </a:br>
            <a:endParaRPr lang="ru-RU" dirty="0"/>
          </a:p>
        </p:txBody>
      </p:sp>
      <p:sp>
        <p:nvSpPr>
          <p:cNvPr id="3" name="TextBox 2"/>
          <p:cNvSpPr txBox="1"/>
          <p:nvPr/>
        </p:nvSpPr>
        <p:spPr>
          <a:xfrm>
            <a:off x="246185" y="1169377"/>
            <a:ext cx="11473961" cy="5016758"/>
          </a:xfrm>
          <a:prstGeom prst="rect">
            <a:avLst/>
          </a:prstGeom>
          <a:noFill/>
        </p:spPr>
        <p:txBody>
          <a:bodyPr wrap="square" rtlCol="0">
            <a:spAutoFit/>
          </a:bodyPr>
          <a:lstStyle/>
          <a:p>
            <a:r>
              <a:rPr lang="ru-RU" sz="2000" dirty="0">
                <a:latin typeface="Bahnschrift Light" panose="020B0502040204020203" pitchFamily="34" charset="0"/>
              </a:rPr>
              <a:t>Явление сверхпроводимости используется для получения сильных магнитных полей (например, в циклотронах), поскольку при прохождении по сверхпроводнику сильных токов, создающих сильные магнитные поля, отсутствуют тепловые потери. Однако в связи с тем, что магнитное поле разрушает состояние сверхпроводимости, для получения сильных магнитных полей применяются т. н. сверхпроводники II рода, в которых возможно сосуществование сверхпроводимости и магнитного поля. В таких сверхпроводниках магнитное поле вызывает появление тонких нитей нормального металла, пронизывающих образец, каждая из которых несёт квант магнитного потока (вихри Абрикосова). Вещество же между нитями остаётся сверхпроводящим. Поскольку в сверхпроводнике II рода нет полного эффекта </a:t>
            </a:r>
            <a:r>
              <a:rPr lang="ru-RU" sz="2000" dirty="0" err="1">
                <a:latin typeface="Bahnschrift Light" panose="020B0502040204020203" pitchFamily="34" charset="0"/>
              </a:rPr>
              <a:t>Мейснера</a:t>
            </a:r>
            <a:r>
              <a:rPr lang="ru-RU" sz="2000" dirty="0">
                <a:latin typeface="Bahnschrift Light" panose="020B0502040204020203" pitchFamily="34" charset="0"/>
              </a:rPr>
              <a:t>, сверхпроводимость существует до гораздо больших значений магнитного поля </a:t>
            </a:r>
            <a:r>
              <a:rPr lang="ru-RU" sz="2000" i="1" dirty="0">
                <a:latin typeface="Bahnschrift Light" panose="020B0502040204020203" pitchFamily="34" charset="0"/>
              </a:rPr>
              <a:t>H</a:t>
            </a:r>
            <a:r>
              <a:rPr lang="ru-RU" sz="2000" i="1" baseline="-25000" dirty="0">
                <a:latin typeface="Bahnschrift Light" panose="020B0502040204020203" pitchFamily="34" charset="0"/>
              </a:rPr>
              <a:t>c</a:t>
            </a:r>
            <a:r>
              <a:rPr lang="ru-RU" sz="2000" baseline="-25000" dirty="0">
                <a:latin typeface="Bahnschrift Light" panose="020B0502040204020203" pitchFamily="34" charset="0"/>
              </a:rPr>
              <a:t>2</a:t>
            </a:r>
            <a:r>
              <a:rPr lang="ru-RU" sz="2000" dirty="0">
                <a:latin typeface="Bahnschrift Light" panose="020B0502040204020203" pitchFamily="34" charset="0"/>
              </a:rPr>
              <a:t>. Существуют детекторы фотонов на сверхпроводниках. В одних используется наличие критического тока, используют также эффект Джозефсона, андреевское отражение и т. д. Так, существуют сверхпроводниковые однофотонные детекторы (SSPD</a:t>
            </a:r>
            <a:r>
              <a:rPr lang="ru-RU" sz="2000" dirty="0" smtClean="0">
                <a:latin typeface="Bahnschrift Light" panose="020B0502040204020203" pitchFamily="34" charset="0"/>
              </a:rPr>
              <a:t>)</a:t>
            </a:r>
            <a:r>
              <a:rPr lang="ru-RU" sz="2000" dirty="0">
                <a:latin typeface="Bahnschrift Light" panose="020B0502040204020203" pitchFamily="34" charset="0"/>
              </a:rPr>
              <a:t> для регистрации единичных фотонов ИК-диапазона, имеющие ряд преимуществ перед детекторами аналогичного диапазона (ФЭУ и др.), использующими другие способы регистрации.</a:t>
            </a:r>
            <a:endParaRPr lang="ru-RU" sz="2000" dirty="0">
              <a:latin typeface="Bahnschrift Light" panose="020B0502040204020203" pitchFamily="34" charset="0"/>
            </a:endParaRPr>
          </a:p>
        </p:txBody>
      </p:sp>
    </p:spTree>
    <p:extLst>
      <p:ext uri="{BB962C8B-B14F-4D97-AF65-F5344CB8AC3E}">
        <p14:creationId xmlns:p14="http://schemas.microsoft.com/office/powerpoint/2010/main" val="30015784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Циклотрон — Википеди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156200" cy="68749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83199" y="0"/>
            <a:ext cx="6842125" cy="3416320"/>
          </a:xfrm>
          <a:prstGeom prst="rect">
            <a:avLst/>
          </a:prstGeom>
          <a:noFill/>
        </p:spPr>
        <p:txBody>
          <a:bodyPr wrap="square" rtlCol="0">
            <a:spAutoFit/>
          </a:bodyPr>
          <a:lstStyle/>
          <a:p>
            <a:r>
              <a:rPr lang="ru-RU" sz="2400" b="1" dirty="0" err="1">
                <a:latin typeface="Bahnschrift Light" panose="020B0502040204020203" pitchFamily="34" charset="0"/>
              </a:rPr>
              <a:t>Циклотро́н</a:t>
            </a:r>
            <a:r>
              <a:rPr lang="ru-RU" sz="2400" dirty="0">
                <a:latin typeface="Bahnschrift Light" panose="020B0502040204020203" pitchFamily="34" charset="0"/>
              </a:rPr>
              <a:t>  — резонансный циклический ускоритель нерелятивистских тяжёлых заряженных частиц (протонов, ионов), в котором частицы движутся в постоянном и однородном магнитном поле, а для их ускорения используется высокочастотное электрическое поле неизменной частоты.</a:t>
            </a:r>
            <a:endParaRPr lang="ru-RU" sz="2400" dirty="0">
              <a:latin typeface="Bahnschrift Light" panose="020B0502040204020203" pitchFamily="34" charset="0"/>
            </a:endParaRPr>
          </a:p>
        </p:txBody>
      </p:sp>
    </p:spTree>
    <p:extLst>
      <p:ext uri="{BB962C8B-B14F-4D97-AF65-F5344CB8AC3E}">
        <p14:creationId xmlns:p14="http://schemas.microsoft.com/office/powerpoint/2010/main" val="12329153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 y="266700"/>
            <a:ext cx="10772775" cy="6370975"/>
          </a:xfrm>
          <a:prstGeom prst="rect">
            <a:avLst/>
          </a:prstGeom>
          <a:noFill/>
        </p:spPr>
        <p:txBody>
          <a:bodyPr wrap="square" rtlCol="0">
            <a:spAutoFit/>
          </a:bodyPr>
          <a:lstStyle/>
          <a:p>
            <a:r>
              <a:rPr lang="ru-RU" sz="2400" dirty="0"/>
              <a:t>Вихри в сверхпроводниках второго рода можно использовать в качестве ячеек памяти. Подобное применение уже нашли некоторые магнитные </a:t>
            </a:r>
            <a:r>
              <a:rPr lang="ru-RU" sz="2400" dirty="0" err="1"/>
              <a:t>солитоны</a:t>
            </a:r>
            <a:r>
              <a:rPr lang="ru-RU" sz="2400" dirty="0"/>
              <a:t>. Существуют и более сложные </a:t>
            </a:r>
            <a:r>
              <a:rPr lang="ru-RU" sz="2400" dirty="0" err="1"/>
              <a:t>дву</a:t>
            </a:r>
            <a:r>
              <a:rPr lang="ru-RU" sz="2400" dirty="0"/>
              <a:t>- и трёхмерные магнитные </a:t>
            </a:r>
            <a:r>
              <a:rPr lang="ru-RU" sz="2400" dirty="0" err="1"/>
              <a:t>солитоны</a:t>
            </a:r>
            <a:r>
              <a:rPr lang="ru-RU" sz="2400" dirty="0"/>
              <a:t>, напоминающие вихри в жидкостях, только роль линий тока в них играют линии, по которым выстраиваются элементарные магнитики (домены</a:t>
            </a:r>
            <a:r>
              <a:rPr lang="ru-RU" sz="2400" dirty="0" smtClean="0"/>
              <a:t>).</a:t>
            </a:r>
          </a:p>
          <a:p>
            <a:r>
              <a:rPr lang="ru-RU" sz="2400" dirty="0"/>
              <a:t>Отсутствие потерь на нагревание при прохождении постоянного тока через сверхпроводник делает привлекательным применение сверхпроводящих кабелей для доставки электричества, так как один тонкий подземный кабель способен передавать мощность, которая традиционным методом требует создания цепи линии электропередач с несколькими кабелями много большей толщины. Проблемами, препятствующими широкому использованию, является стоимость кабелей и их обслуживания — через сверхпроводящие линии необходимо постоянно прокачивать жидкий азот. Первая коммерческая сверхпроводящая линия электропередачи была запущена в эксплуатацию фирмой </a:t>
            </a:r>
            <a:r>
              <a:rPr lang="ru-RU" sz="2400" dirty="0" err="1"/>
              <a:t>American</a:t>
            </a:r>
            <a:r>
              <a:rPr lang="ru-RU" sz="2400" dirty="0"/>
              <a:t> </a:t>
            </a:r>
            <a:r>
              <a:rPr lang="ru-RU" sz="2400" dirty="0" err="1"/>
              <a:t>Superconductor</a:t>
            </a:r>
            <a:r>
              <a:rPr lang="ru-RU" sz="2400" dirty="0"/>
              <a:t> на Лонг-Айленде в Нью-Йорке в конце июня 2008 </a:t>
            </a:r>
            <a:r>
              <a:rPr lang="ru-RU" sz="2400" dirty="0" smtClean="0"/>
              <a:t>года. </a:t>
            </a:r>
            <a:r>
              <a:rPr lang="ru-RU" sz="2400" dirty="0"/>
              <a:t>Энергосистемы Южной Кореи собирались создать к 2015 году сверхпроводящие линии электропередачи общей длиной в 3000 </a:t>
            </a:r>
            <a:r>
              <a:rPr lang="ru-RU" sz="2400" dirty="0" smtClean="0"/>
              <a:t>км.</a:t>
            </a:r>
            <a:endParaRPr lang="ru-RU" sz="2400" dirty="0">
              <a:latin typeface="Bahnschrift Light" panose="020B0502040204020203" pitchFamily="34" charset="0"/>
            </a:endParaRPr>
          </a:p>
        </p:txBody>
      </p:sp>
    </p:spTree>
    <p:extLst>
      <p:ext uri="{BB962C8B-B14F-4D97-AF65-F5344CB8AC3E}">
        <p14:creationId xmlns:p14="http://schemas.microsoft.com/office/powerpoint/2010/main" val="12308049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75" y="238125"/>
            <a:ext cx="10553700" cy="6647974"/>
          </a:xfrm>
          <a:prstGeom prst="rect">
            <a:avLst/>
          </a:prstGeom>
          <a:noFill/>
        </p:spPr>
        <p:txBody>
          <a:bodyPr wrap="square" rtlCol="0">
            <a:spAutoFit/>
          </a:bodyPr>
          <a:lstStyle/>
          <a:p>
            <a:r>
              <a:rPr lang="ru-RU" sz="2400" dirty="0">
                <a:latin typeface="Bahnschrift Light" panose="020B0502040204020203" pitchFamily="34" charset="0"/>
              </a:rPr>
              <a:t>Важное применение находят миниатюрные сверхпроводящие приборы-кольца — сквиды, действие которых основано на связи изменения магнитного потока и напряжения. Они входят в состав сверхчувствительных магнитометров, измеряющих магнитное поле Земли, а также используемых в медицине для получения магнитограмм различных </a:t>
            </a:r>
            <a:r>
              <a:rPr lang="ru-RU" sz="2400" dirty="0" smtClean="0">
                <a:latin typeface="Bahnschrift Light" panose="020B0502040204020203" pitchFamily="34" charset="0"/>
              </a:rPr>
              <a:t>органов.</a:t>
            </a:r>
            <a:endParaRPr lang="ru-RU" sz="2400" dirty="0">
              <a:latin typeface="Bahnschrift Light" panose="020B0502040204020203" pitchFamily="34" charset="0"/>
            </a:endParaRPr>
          </a:p>
          <a:p>
            <a:r>
              <a:rPr lang="ru-RU" sz="2400" dirty="0">
                <a:latin typeface="Bahnschrift Light" panose="020B0502040204020203" pitchFamily="34" charset="0"/>
              </a:rPr>
              <a:t>Сверхпроводники также применяются в маглевах.</a:t>
            </a:r>
          </a:p>
          <a:p>
            <a:r>
              <a:rPr lang="ru-RU" sz="2400" dirty="0">
                <a:latin typeface="Bahnschrift Light" panose="020B0502040204020203" pitchFamily="34" charset="0"/>
              </a:rPr>
              <a:t>Явление зависимости температуры перехода в сверхпроводящее состояние от величины магнитного поля используется в криотронах — управляемых сопротивлениях.</a:t>
            </a:r>
          </a:p>
          <a:p>
            <a:r>
              <a:rPr lang="ru-RU" sz="2400" dirty="0">
                <a:latin typeface="Bahnschrift Light" panose="020B0502040204020203" pitchFamily="34" charset="0"/>
              </a:rPr>
              <a:t>В СССР на основе сверхпроводников в начале 1980-х годов были созданы турбогенераторы КГТ-20 и </a:t>
            </a:r>
            <a:r>
              <a:rPr lang="ru-RU" sz="2400" dirty="0" smtClean="0">
                <a:latin typeface="Bahnschrift Light" panose="020B0502040204020203" pitchFamily="34" charset="0"/>
              </a:rPr>
              <a:t>КГТ-1000,</a:t>
            </a:r>
            <a:r>
              <a:rPr lang="ru-RU" sz="2400" dirty="0">
                <a:latin typeface="Bahnschrift Light" panose="020B0502040204020203" pitchFamily="34" charset="0"/>
              </a:rPr>
              <a:t> </a:t>
            </a:r>
            <a:r>
              <a:rPr lang="ru-RU" sz="2400" dirty="0" smtClean="0">
                <a:latin typeface="Bahnschrift Light" panose="020B0502040204020203" pitchFamily="34" charset="0"/>
              </a:rPr>
              <a:t>. </a:t>
            </a:r>
            <a:r>
              <a:rPr lang="ru-RU" sz="2400" dirty="0">
                <a:latin typeface="Bahnschrift Light" panose="020B0502040204020203" pitchFamily="34" charset="0"/>
              </a:rPr>
              <a:t>В дальнейшем, в Ленинградском институте электромашиностроения был создан первый в мире криогенный турбогенератор мощностью 20 МВт (после завершения испытаний включенный в энергосистему Ленинграда</a:t>
            </a:r>
            <a:r>
              <a:rPr lang="ru-RU" sz="2400" dirty="0" smtClean="0">
                <a:latin typeface="Bahnschrift Light" panose="020B0502040204020203" pitchFamily="34" charset="0"/>
              </a:rPr>
              <a:t>).</a:t>
            </a:r>
            <a:endParaRPr lang="ru-RU" sz="2400" dirty="0">
              <a:latin typeface="Bahnschrift Light" panose="020B0502040204020203" pitchFamily="34" charset="0"/>
            </a:endParaRPr>
          </a:p>
          <a:p>
            <a:r>
              <a:rPr lang="ru-RU" sz="2400" dirty="0">
                <a:latin typeface="Bahnschrift Light" panose="020B0502040204020203" pitchFamily="34" charset="0"/>
              </a:rPr>
              <a:t>Перспективным направлением </a:t>
            </a:r>
            <a:r>
              <a:rPr lang="ru-RU" sz="2400" dirty="0" err="1">
                <a:latin typeface="Bahnschrift Light" panose="020B0502040204020203" pitchFamily="34" charset="0"/>
              </a:rPr>
              <a:t>являетя</a:t>
            </a:r>
            <a:r>
              <a:rPr lang="ru-RU" sz="2400" dirty="0">
                <a:latin typeface="Bahnschrift Light" panose="020B0502040204020203" pitchFamily="34" charset="0"/>
              </a:rPr>
              <a:t> создание сверхпроводящих электрических машин.</a:t>
            </a:r>
          </a:p>
          <a:p>
            <a:endParaRPr lang="ru-RU" dirty="0"/>
          </a:p>
        </p:txBody>
      </p:sp>
    </p:spTree>
    <p:extLst>
      <p:ext uri="{BB962C8B-B14F-4D97-AF65-F5344CB8AC3E}">
        <p14:creationId xmlns:p14="http://schemas.microsoft.com/office/powerpoint/2010/main" val="15111425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СКВИД — Википеди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76650" cy="44005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81425" y="0"/>
            <a:ext cx="2647950" cy="461665"/>
          </a:xfrm>
          <a:prstGeom prst="rect">
            <a:avLst/>
          </a:prstGeom>
          <a:noFill/>
        </p:spPr>
        <p:txBody>
          <a:bodyPr wrap="square" rtlCol="0">
            <a:spAutoFit/>
          </a:bodyPr>
          <a:lstStyle/>
          <a:p>
            <a:pPr marL="285750" indent="-285750">
              <a:buFont typeface="Arial" panose="020B0604020202020204" pitchFamily="34" charset="0"/>
              <a:buChar char="•"/>
            </a:pPr>
            <a:r>
              <a:rPr lang="ru-RU" sz="2400" dirty="0" smtClean="0"/>
              <a:t>Сквиды</a:t>
            </a:r>
            <a:endParaRPr lang="ru-RU" sz="2400" dirty="0"/>
          </a:p>
        </p:txBody>
      </p:sp>
      <p:pic>
        <p:nvPicPr>
          <p:cNvPr id="6148" name="Picture 4" descr="Маглев — Википеди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9675" y="2431256"/>
            <a:ext cx="5902325" cy="44267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19650" y="2714625"/>
            <a:ext cx="1470025" cy="461665"/>
          </a:xfrm>
          <a:prstGeom prst="rect">
            <a:avLst/>
          </a:prstGeom>
          <a:noFill/>
        </p:spPr>
        <p:txBody>
          <a:bodyPr wrap="square" rtlCol="0">
            <a:spAutoFit/>
          </a:bodyPr>
          <a:lstStyle/>
          <a:p>
            <a:pPr marL="285750" indent="-285750">
              <a:buFont typeface="Arial" panose="020B0604020202020204" pitchFamily="34" charset="0"/>
              <a:buChar char="•"/>
            </a:pPr>
            <a:r>
              <a:rPr lang="ru-RU" sz="2400" dirty="0" smtClean="0"/>
              <a:t>Маглев</a:t>
            </a:r>
            <a:endParaRPr lang="ru-RU" sz="2400" dirty="0"/>
          </a:p>
        </p:txBody>
      </p:sp>
      <p:pic>
        <p:nvPicPr>
          <p:cNvPr id="6150" name="Picture 6" descr="Криотрон | Механоиды вики | Fand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14675"/>
            <a:ext cx="3714750"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81425" y="4786312"/>
            <a:ext cx="1943100" cy="461665"/>
          </a:xfrm>
          <a:prstGeom prst="rect">
            <a:avLst/>
          </a:prstGeom>
          <a:noFill/>
        </p:spPr>
        <p:txBody>
          <a:bodyPr wrap="square" rtlCol="0">
            <a:spAutoFit/>
          </a:bodyPr>
          <a:lstStyle/>
          <a:p>
            <a:pPr marL="285750" indent="-285750">
              <a:buFont typeface="Arial" panose="020B0604020202020204" pitchFamily="34" charset="0"/>
              <a:buChar char="•"/>
            </a:pPr>
            <a:r>
              <a:rPr lang="ru-RU" sz="2400" dirty="0" smtClean="0"/>
              <a:t>Криотрон</a:t>
            </a:r>
            <a:endParaRPr lang="ru-RU" sz="2400" dirty="0"/>
          </a:p>
        </p:txBody>
      </p:sp>
    </p:spTree>
    <p:extLst>
      <p:ext uri="{BB962C8B-B14F-4D97-AF65-F5344CB8AC3E}">
        <p14:creationId xmlns:p14="http://schemas.microsoft.com/office/powerpoint/2010/main" val="19749088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Турбогенератор — Википеди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
            <a:ext cx="8146171" cy="5429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226425" y="304800"/>
            <a:ext cx="2857500" cy="461665"/>
          </a:xfrm>
          <a:prstGeom prst="rect">
            <a:avLst/>
          </a:prstGeom>
          <a:noFill/>
        </p:spPr>
        <p:txBody>
          <a:bodyPr wrap="square" rtlCol="0">
            <a:spAutoFit/>
          </a:bodyPr>
          <a:lstStyle/>
          <a:p>
            <a:pPr marL="342900" indent="-342900">
              <a:buFont typeface="Arial" panose="020B0604020202020204" pitchFamily="34" charset="0"/>
              <a:buChar char="•"/>
            </a:pPr>
            <a:r>
              <a:rPr lang="ru-RU" sz="2400" dirty="0" smtClean="0"/>
              <a:t>Турбогенератор</a:t>
            </a:r>
            <a:endParaRPr lang="ru-RU" sz="2400" dirty="0"/>
          </a:p>
        </p:txBody>
      </p:sp>
    </p:spTree>
    <p:extLst>
      <p:ext uri="{BB962C8B-B14F-4D97-AF65-F5344CB8AC3E}">
        <p14:creationId xmlns:p14="http://schemas.microsoft.com/office/powerpoint/2010/main" val="1862521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72562"/>
            <a:ext cx="10131425" cy="1456267"/>
          </a:xfrm>
        </p:spPr>
        <p:txBody>
          <a:bodyPr/>
          <a:lstStyle/>
          <a:p>
            <a:pPr marL="742950" indent="-742950">
              <a:buFont typeface="+mj-lt"/>
              <a:buAutoNum type="arabicPeriod"/>
            </a:pPr>
            <a:r>
              <a:rPr lang="ru-RU" dirty="0" smtClean="0">
                <a:latin typeface="Bahnschrift Light" panose="020B0502040204020203" pitchFamily="34" charset="0"/>
              </a:rPr>
              <a:t>Определение</a:t>
            </a:r>
            <a:endParaRPr lang="ru-RU" dirty="0">
              <a:latin typeface="Bahnschrift Light" panose="020B0502040204020203" pitchFamily="34" charset="0"/>
            </a:endParaRPr>
          </a:p>
        </p:txBody>
      </p:sp>
      <p:sp>
        <p:nvSpPr>
          <p:cNvPr id="3" name="TextBox 2"/>
          <p:cNvSpPr txBox="1"/>
          <p:nvPr/>
        </p:nvSpPr>
        <p:spPr>
          <a:xfrm>
            <a:off x="0" y="946314"/>
            <a:ext cx="7447085" cy="5632311"/>
          </a:xfrm>
          <a:prstGeom prst="rect">
            <a:avLst/>
          </a:prstGeom>
          <a:noFill/>
        </p:spPr>
        <p:txBody>
          <a:bodyPr wrap="square" rtlCol="0">
            <a:spAutoFit/>
          </a:bodyPr>
          <a:lstStyle/>
          <a:p>
            <a:r>
              <a:rPr lang="ru-RU" sz="2400" b="1" dirty="0" smtClean="0">
                <a:latin typeface="Bahnschrift Light" panose="020B0502040204020203" pitchFamily="34" charset="0"/>
                <a:ea typeface="Arimo" panose="020B0604020202020204" pitchFamily="34" charset="0"/>
                <a:cs typeface="Arimo" panose="020B0604020202020204" pitchFamily="34" charset="0"/>
              </a:rPr>
              <a:t>Сверхпроводи́мость — свойство некоторых материалов обладать строго нулевым электрическим сопротивлением при достижении ими температуры ниже определённого значения (критическая температура). Известны несколько сотен соединений, чистых элементов, сплавов и керамик, переходящих в сверхпроводящее состояние. Сверхпроводимость — квантовое явление. Оно характеризуется также эффектом Мейснера, заключающимся в полном вытеснении магнитного поля из объёма сверхпроводника. Существование этого эффекта показывает, что сверхпроводимость не может быть описана просто как идеальная проводимость в классическом понимании.</a:t>
            </a:r>
            <a:endParaRPr lang="ru-RU" sz="2400" dirty="0">
              <a:latin typeface="Bahnschrift Light" panose="020B0502040204020203" pitchFamily="34" charset="0"/>
              <a:ea typeface="Arimo" panose="020B0604020202020204" pitchFamily="34" charset="0"/>
              <a:cs typeface="Arimo" panose="020B0604020202020204" pitchFamily="34" charset="0"/>
            </a:endParaRPr>
          </a:p>
        </p:txBody>
      </p:sp>
      <p:pic>
        <p:nvPicPr>
          <p:cNvPr id="3076" name="Picture 4" descr="Применение сверхпроводимости в науке и технике » Школа для электрика:  электротехника и электроник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0"/>
            <a:ext cx="4876800" cy="315277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Сверхпроводимость"/>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163441"/>
            <a:ext cx="4962354"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22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lstStyle/>
          <a:p>
            <a:pPr marL="742950" indent="-742950">
              <a:buFont typeface="+mj-lt"/>
              <a:buAutoNum type="arabicPeriod" startAt="2"/>
            </a:pPr>
            <a:r>
              <a:rPr lang="ru-RU" dirty="0" smtClean="0">
                <a:latin typeface="Bahnschrift Light" panose="020B0502040204020203" pitchFamily="34" charset="0"/>
              </a:rPr>
              <a:t>История Открытия</a:t>
            </a:r>
            <a:endParaRPr lang="ru-RU" dirty="0">
              <a:latin typeface="Bahnschrift Light" panose="020B0502040204020203" pitchFamily="34" charset="0"/>
            </a:endParaRPr>
          </a:p>
        </p:txBody>
      </p:sp>
      <p:sp>
        <p:nvSpPr>
          <p:cNvPr id="3" name="TextBox 2"/>
          <p:cNvSpPr txBox="1"/>
          <p:nvPr/>
        </p:nvSpPr>
        <p:spPr>
          <a:xfrm>
            <a:off x="351692" y="1354016"/>
            <a:ext cx="11227777" cy="4524315"/>
          </a:xfrm>
          <a:prstGeom prst="rect">
            <a:avLst/>
          </a:prstGeom>
          <a:noFill/>
        </p:spPr>
        <p:txBody>
          <a:bodyPr wrap="square" rtlCol="0">
            <a:spAutoFit/>
          </a:bodyPr>
          <a:lstStyle/>
          <a:p>
            <a:r>
              <a:rPr lang="ru-RU" sz="2400" dirty="0" smtClean="0">
                <a:latin typeface="Bahnschrift Light" panose="020B0502040204020203" pitchFamily="34" charset="0"/>
              </a:rPr>
              <a:t>В 1877 году французский инженер Луи </a:t>
            </a:r>
            <a:r>
              <a:rPr lang="ru-RU" sz="2400" dirty="0" err="1" smtClean="0">
                <a:latin typeface="Bahnschrift Light" panose="020B0502040204020203" pitchFamily="34" charset="0"/>
              </a:rPr>
              <a:t>Кайете</a:t>
            </a:r>
            <a:r>
              <a:rPr lang="ru-RU" sz="2400" dirty="0" smtClean="0">
                <a:latin typeface="Bahnschrift Light" panose="020B0502040204020203" pitchFamily="34" charset="0"/>
              </a:rPr>
              <a:t> и швейцарский физик Рауль Пикте независимо друг от друга охладили кислород до жидкого состояния. В 1883 году </a:t>
            </a:r>
            <a:r>
              <a:rPr lang="ru-RU" sz="2400" dirty="0" err="1" smtClean="0">
                <a:latin typeface="Bahnschrift Light" panose="020B0502040204020203" pitchFamily="34" charset="0"/>
              </a:rPr>
              <a:t>Зигмунт</a:t>
            </a:r>
            <a:r>
              <a:rPr lang="ru-RU" sz="2400" dirty="0" smtClean="0">
                <a:latin typeface="Bahnschrift Light" panose="020B0502040204020203" pitchFamily="34" charset="0"/>
              </a:rPr>
              <a:t> </a:t>
            </a:r>
            <a:r>
              <a:rPr lang="ru-RU" sz="2400" dirty="0" err="1" smtClean="0">
                <a:latin typeface="Bahnschrift Light" panose="020B0502040204020203" pitchFamily="34" charset="0"/>
              </a:rPr>
              <a:t>Врублевски</a:t>
            </a:r>
            <a:r>
              <a:rPr lang="ru-RU" sz="2400" dirty="0" smtClean="0">
                <a:latin typeface="Bahnschrift Light" panose="020B0502040204020203" pitchFamily="34" charset="0"/>
              </a:rPr>
              <a:t> и </a:t>
            </a:r>
            <a:r>
              <a:rPr lang="ru-RU" sz="2400" dirty="0" err="1" smtClean="0">
                <a:latin typeface="Bahnschrift Light" panose="020B0502040204020203" pitchFamily="34" charset="0"/>
              </a:rPr>
              <a:t>Кароль</a:t>
            </a:r>
            <a:r>
              <a:rPr lang="ru-RU" sz="2400" dirty="0" smtClean="0">
                <a:latin typeface="Bahnschrift Light" panose="020B0502040204020203" pitchFamily="34" charset="0"/>
              </a:rPr>
              <a:t> </a:t>
            </a:r>
            <a:r>
              <a:rPr lang="ru-RU" sz="2400" dirty="0" err="1" smtClean="0">
                <a:latin typeface="Bahnschrift Light" panose="020B0502040204020203" pitchFamily="34" charset="0"/>
              </a:rPr>
              <a:t>Ольшевски</a:t>
            </a:r>
            <a:r>
              <a:rPr lang="ru-RU" sz="2400" dirty="0" smtClean="0">
                <a:latin typeface="Bahnschrift Light" panose="020B0502040204020203" pitchFamily="34" charset="0"/>
              </a:rPr>
              <a:t> выполнили сжижение азота. В 1898 году Джеймсу </a:t>
            </a:r>
            <a:r>
              <a:rPr lang="ru-RU" sz="2400" dirty="0" err="1" smtClean="0">
                <a:latin typeface="Bahnschrift Light" panose="020B0502040204020203" pitchFamily="34" charset="0"/>
              </a:rPr>
              <a:t>Дьюару</a:t>
            </a:r>
            <a:r>
              <a:rPr lang="ru-RU" sz="2400" dirty="0" smtClean="0">
                <a:latin typeface="Bahnschrift Light" panose="020B0502040204020203" pitchFamily="34" charset="0"/>
              </a:rPr>
              <a:t> удалось получить и жидкий водород. </a:t>
            </a:r>
            <a:r>
              <a:rPr lang="ru-RU" sz="2400" dirty="0">
                <a:latin typeface="Bahnschrift Light" panose="020B0502040204020203" pitchFamily="34" charset="0"/>
              </a:rPr>
              <a:t>В 1893 году проблемой сверхнизких температур стал заниматься голландский физик Хейке </a:t>
            </a:r>
            <a:r>
              <a:rPr lang="ru-RU" sz="2400" dirty="0" err="1">
                <a:latin typeface="Bahnschrift Light" panose="020B0502040204020203" pitchFamily="34" charset="0"/>
              </a:rPr>
              <a:t>Камерлинг-Оннес</a:t>
            </a:r>
            <a:r>
              <a:rPr lang="ru-RU" sz="2400" dirty="0">
                <a:latin typeface="Bahnschrift Light" panose="020B0502040204020203" pitchFamily="34" charset="0"/>
              </a:rPr>
              <a:t>. Ему удалось создать лучшую в мире криогенную лабораторию, в которой 10 июля 1908 года им был получен жидкий гелий</a:t>
            </a:r>
            <a:r>
              <a:rPr lang="ru-RU" sz="2400" dirty="0" smtClean="0">
                <a:latin typeface="Bahnschrift Light" panose="020B0502040204020203" pitchFamily="34" charset="0"/>
              </a:rPr>
              <a:t>. В 1912 году были обнаружены ещё два металла, переходящие в сверхпроводящее состояние при низких температурах: свинец и олово. В январе 1914 года было показано, что сверхпроводимость разрушается сильным магнитным полем. В 1919 году было установлено, что таллий и уран также являются сверхпроводниками.</a:t>
            </a:r>
            <a:endParaRPr lang="ru-RU" sz="2400" dirty="0">
              <a:latin typeface="Bahnschrift Light" panose="020B0502040204020203" pitchFamily="34" charset="0"/>
            </a:endParaRPr>
          </a:p>
        </p:txBody>
      </p:sp>
    </p:spTree>
    <p:extLst>
      <p:ext uri="{BB962C8B-B14F-4D97-AF65-F5344CB8AC3E}">
        <p14:creationId xmlns:p14="http://schemas.microsoft.com/office/powerpoint/2010/main" val="1797772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Загадка &amp;quot;странных металлов&amp;quot;. Ученые открыли новое состояние вещества - РИА  Новости, 09.09.2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224"/>
            <a:ext cx="12195599" cy="6320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405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77906"/>
            <a:ext cx="10131425" cy="1456267"/>
          </a:xfrm>
        </p:spPr>
        <p:txBody>
          <a:bodyPr/>
          <a:lstStyle/>
          <a:p>
            <a:pPr marL="742950" indent="-742950">
              <a:buFont typeface="+mj-lt"/>
              <a:buAutoNum type="arabicPeriod" startAt="3"/>
            </a:pPr>
            <a:r>
              <a:rPr lang="ru-RU" dirty="0" smtClean="0">
                <a:latin typeface="Bahnschrift Light" panose="020B0502040204020203" pitchFamily="34" charset="0"/>
              </a:rPr>
              <a:t>Классификация</a:t>
            </a:r>
            <a:endParaRPr lang="ru-RU" dirty="0">
              <a:latin typeface="Bahnschrift Light" panose="020B0502040204020203" pitchFamily="34" charset="0"/>
            </a:endParaRPr>
          </a:p>
        </p:txBody>
      </p:sp>
      <p:sp>
        <p:nvSpPr>
          <p:cNvPr id="3" name="TextBox 2"/>
          <p:cNvSpPr txBox="1"/>
          <p:nvPr/>
        </p:nvSpPr>
        <p:spPr>
          <a:xfrm>
            <a:off x="242048" y="885937"/>
            <a:ext cx="11116235" cy="5909310"/>
          </a:xfrm>
          <a:prstGeom prst="rect">
            <a:avLst/>
          </a:prstGeom>
          <a:noFill/>
        </p:spPr>
        <p:txBody>
          <a:bodyPr wrap="square" rtlCol="0">
            <a:spAutoFit/>
          </a:bodyPr>
          <a:lstStyle/>
          <a:p>
            <a:r>
              <a:rPr lang="ru-RU" dirty="0" smtClean="0">
                <a:latin typeface="Bahnschrift Light" panose="020B0502040204020203" pitchFamily="34" charset="0"/>
              </a:rPr>
              <a:t>Существует несколько критериев для классификации сверхпроводников. Вот основные из них: </a:t>
            </a:r>
          </a:p>
          <a:p>
            <a:endParaRPr lang="ru-RU" dirty="0" smtClean="0">
              <a:latin typeface="Bahnschrift Light" panose="020B0502040204020203" pitchFamily="34" charset="0"/>
            </a:endParaRPr>
          </a:p>
          <a:p>
            <a:pPr marL="285750" indent="-285750">
              <a:buFont typeface="Arial" panose="020B0604020202020204" pitchFamily="34" charset="0"/>
              <a:buChar char="•"/>
            </a:pPr>
            <a:r>
              <a:rPr lang="ru-RU" dirty="0" smtClean="0">
                <a:latin typeface="Bahnschrift Light" panose="020B0502040204020203" pitchFamily="34" charset="0"/>
              </a:rPr>
              <a:t>По их отклику на магнитное поле: они могут быть I рода, что значит, что они имеют единственное значение магнитного поля, </a:t>
            </a:r>
            <a:r>
              <a:rPr lang="ru-RU" dirty="0" err="1" smtClean="0">
                <a:latin typeface="Bahnschrift Light" panose="020B0502040204020203" pitchFamily="34" charset="0"/>
              </a:rPr>
              <a:t>Hc</a:t>
            </a:r>
            <a:r>
              <a:rPr lang="ru-RU" dirty="0" smtClean="0">
                <a:latin typeface="Bahnschrift Light" panose="020B0502040204020203" pitchFamily="34" charset="0"/>
              </a:rPr>
              <a:t>, выше которого они теряют сверхпроводимость. Или II рода, подразумевающего наличие двух критических значений магнитного поля, Hc1 и Hc2,. При приложении магнитного поля в этом диапазоне происходит частичное его проникновение в сверхпроводник с сохранением сверхпроводящих свойств.</a:t>
            </a:r>
          </a:p>
          <a:p>
            <a:endParaRPr lang="ru-RU" dirty="0" smtClean="0">
              <a:latin typeface="Bahnschrift Light" panose="020B0502040204020203" pitchFamily="34" charset="0"/>
            </a:endParaRPr>
          </a:p>
          <a:p>
            <a:pPr marL="285750" indent="-285750">
              <a:buFont typeface="Arial" panose="020B0604020202020204" pitchFamily="34" charset="0"/>
              <a:buChar char="•"/>
            </a:pPr>
            <a:r>
              <a:rPr lang="ru-RU" dirty="0" smtClean="0">
                <a:latin typeface="Bahnschrift Light" panose="020B0502040204020203" pitchFamily="34" charset="0"/>
              </a:rPr>
              <a:t> По теории, объясняющей их (БКШ или нет).</a:t>
            </a:r>
          </a:p>
          <a:p>
            <a:endParaRPr lang="ru-RU" dirty="0" smtClean="0">
              <a:latin typeface="Bahnschrift Light" panose="020B0502040204020203" pitchFamily="34" charset="0"/>
            </a:endParaRPr>
          </a:p>
          <a:p>
            <a:pPr marL="285750" indent="-285750">
              <a:buFont typeface="Arial" panose="020B0604020202020204" pitchFamily="34" charset="0"/>
              <a:buChar char="•"/>
            </a:pPr>
            <a:r>
              <a:rPr lang="ru-RU" dirty="0" smtClean="0">
                <a:latin typeface="Bahnschrift Light" panose="020B0502040204020203" pitchFamily="34" charset="0"/>
              </a:rPr>
              <a:t> По их критической температуре: низкотемпературные, если </a:t>
            </a:r>
            <a:r>
              <a:rPr lang="ru-RU" dirty="0" err="1" smtClean="0">
                <a:latin typeface="Bahnschrift Light" panose="020B0502040204020203" pitchFamily="34" charset="0"/>
              </a:rPr>
              <a:t>Tc</a:t>
            </a:r>
            <a:r>
              <a:rPr lang="ru-RU" dirty="0" smtClean="0">
                <a:latin typeface="Bahnschrift Light" panose="020B0502040204020203" pitchFamily="34" charset="0"/>
              </a:rPr>
              <a:t> &lt; 77 K (ниже температуры кипения азота), и высокотемпературные.</a:t>
            </a:r>
          </a:p>
          <a:p>
            <a:endParaRPr lang="ru-RU" dirty="0" smtClean="0">
              <a:latin typeface="Bahnschrift Light" panose="020B0502040204020203" pitchFamily="34" charset="0"/>
            </a:endParaRPr>
          </a:p>
          <a:p>
            <a:pPr marL="285750" indent="-285750">
              <a:buFont typeface="Arial" panose="020B0604020202020204" pitchFamily="34" charset="0"/>
              <a:buChar char="•"/>
            </a:pPr>
            <a:r>
              <a:rPr lang="ru-RU" dirty="0" smtClean="0">
                <a:latin typeface="Bahnschrift Light" panose="020B0502040204020203" pitchFamily="34" charset="0"/>
              </a:rPr>
              <a:t> По материалу: чистый химический элемент (такие как свинец или ртуть, однако не все элементы в чистом виде достигают сверхпроводящего состояния), сплавы (например, </a:t>
            </a:r>
            <a:r>
              <a:rPr lang="ru-RU" dirty="0" err="1" smtClean="0">
                <a:latin typeface="Bahnschrift Light" panose="020B0502040204020203" pitchFamily="34" charset="0"/>
              </a:rPr>
              <a:t>NbTi</a:t>
            </a:r>
            <a:r>
              <a:rPr lang="ru-RU" dirty="0" smtClean="0">
                <a:latin typeface="Bahnschrift Light" panose="020B0502040204020203" pitchFamily="34" charset="0"/>
              </a:rPr>
              <a:t>), керамика (например, YBCO, MgB2), сверхпроводники на основе железа, органические сверхпроводники, </a:t>
            </a:r>
            <a:r>
              <a:rPr lang="ru-RU" dirty="0" err="1" smtClean="0">
                <a:latin typeface="Bahnschrift Light" panose="020B0502040204020203" pitchFamily="34" charset="0"/>
              </a:rPr>
              <a:t>графен</a:t>
            </a:r>
            <a:r>
              <a:rPr lang="ru-RU" dirty="0" smtClean="0">
                <a:latin typeface="Bahnschrift Light" panose="020B0502040204020203" pitchFamily="34" charset="0"/>
              </a:rPr>
              <a:t>[9] и т. п.</a:t>
            </a:r>
          </a:p>
          <a:p>
            <a:endParaRPr lang="ru-RU" dirty="0" smtClean="0">
              <a:latin typeface="Bahnschrift Light" panose="020B0502040204020203" pitchFamily="34" charset="0"/>
            </a:endParaRPr>
          </a:p>
          <a:p>
            <a:pPr marL="285750" indent="-285750">
              <a:buFont typeface="Arial" panose="020B0604020202020204" pitchFamily="34" charset="0"/>
              <a:buChar char="•"/>
            </a:pPr>
            <a:r>
              <a:rPr lang="ru-RU" dirty="0" smtClean="0">
                <a:latin typeface="Bahnschrift Light" panose="020B0502040204020203" pitchFamily="34" charset="0"/>
              </a:rPr>
              <a:t> Молекулы органических веществ, содержащие </a:t>
            </a:r>
            <a:r>
              <a:rPr lang="ru-RU" dirty="0" err="1" smtClean="0">
                <a:latin typeface="Bahnschrift Light" panose="020B0502040204020203" pitchFamily="34" charset="0"/>
              </a:rPr>
              <a:t>pi</a:t>
            </a:r>
            <a:r>
              <a:rPr lang="ru-RU" dirty="0" smtClean="0">
                <a:latin typeface="Bahnschrift Light" panose="020B0502040204020203" pitchFamily="34" charset="0"/>
              </a:rPr>
              <a:t>  — электронную систему, являются миниатюрными сверхпроводниками, в которых </a:t>
            </a:r>
            <a:r>
              <a:rPr lang="ru-RU" dirty="0" err="1" smtClean="0">
                <a:latin typeface="Bahnschrift Light" panose="020B0502040204020203" pitchFamily="34" charset="0"/>
              </a:rPr>
              <a:t>pi</a:t>
            </a:r>
            <a:r>
              <a:rPr lang="ru-RU" dirty="0" smtClean="0">
                <a:latin typeface="Bahnschrift Light" panose="020B0502040204020203" pitchFamily="34" charset="0"/>
              </a:rPr>
              <a:t>  — электроны образуют связанные электронные пары.</a:t>
            </a:r>
            <a:endParaRPr lang="ru-RU" dirty="0">
              <a:latin typeface="Bahnschrift Light" panose="020B0502040204020203" pitchFamily="34" charset="0"/>
            </a:endParaRPr>
          </a:p>
        </p:txBody>
      </p:sp>
    </p:spTree>
    <p:extLst>
      <p:ext uri="{BB962C8B-B14F-4D97-AF65-F5344CB8AC3E}">
        <p14:creationId xmlns:p14="http://schemas.microsoft.com/office/powerpoint/2010/main" val="2568422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Глава 2. Физика сверхпроводимости • В. Гинзбург, Е. Андрюшин • Книжный клуб  на «Элементах» • Опубликованные отрывки из кни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760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131425" cy="1456267"/>
          </a:xfrm>
        </p:spPr>
        <p:txBody>
          <a:bodyPr/>
          <a:lstStyle/>
          <a:p>
            <a:pPr marL="857250" lvl="1" indent="-857250" algn="l" defTabSz="457200" rtl="0">
              <a:spcBef>
                <a:spcPct val="0"/>
              </a:spcBef>
              <a:buFont typeface="+mj-lt"/>
              <a:buAutoNum type="romanUcPeriod"/>
            </a:pPr>
            <a:r>
              <a:rPr lang="ru-RU" sz="3600" dirty="0">
                <a:latin typeface="Bahnschrift" panose="020B0502040204020203" pitchFamily="34" charset="0"/>
              </a:rPr>
              <a:t>Нулевое электрическое сопротивление</a:t>
            </a:r>
            <a:r>
              <a:rPr lang="ru-RU" sz="2000" dirty="0">
                <a:latin typeface="Bahnschrift" panose="020B0502040204020203" pitchFamily="34" charset="0"/>
              </a:rPr>
              <a:t/>
            </a:r>
            <a:br>
              <a:rPr lang="ru-RU" sz="2000" dirty="0">
                <a:latin typeface="Bahnschrift" panose="020B0502040204020203" pitchFamily="34" charset="0"/>
              </a:rPr>
            </a:br>
            <a:endParaRPr lang="ru-RU" dirty="0"/>
          </a:p>
        </p:txBody>
      </p:sp>
      <p:sp>
        <p:nvSpPr>
          <p:cNvPr id="4" name="TextBox 3"/>
          <p:cNvSpPr txBox="1"/>
          <p:nvPr/>
        </p:nvSpPr>
        <p:spPr>
          <a:xfrm>
            <a:off x="254977" y="1055077"/>
            <a:ext cx="11368454" cy="1569660"/>
          </a:xfrm>
          <a:prstGeom prst="rect">
            <a:avLst/>
          </a:prstGeom>
          <a:noFill/>
        </p:spPr>
        <p:txBody>
          <a:bodyPr wrap="square" rtlCol="0">
            <a:spAutoFit/>
          </a:bodyPr>
          <a:lstStyle/>
          <a:p>
            <a:r>
              <a:rPr lang="ru-RU" sz="2400" dirty="0" smtClean="0">
                <a:latin typeface="Bahnschrift Light" panose="020B0502040204020203" pitchFamily="34" charset="0"/>
              </a:rPr>
              <a:t>Для постоянного электрического тока электрическое сопротивление сверхпроводника равно нулю. Это было продемонстрировано в ходе эксперимента, где в замкнутом сверхпроводнике был индуцирован электрический ток, который протекал в нём без затухания в течение 2,5 лет</a:t>
            </a:r>
            <a:r>
              <a:rPr lang="en-US" sz="2400" dirty="0">
                <a:latin typeface="Bahnschrift Light" panose="020B0502040204020203" pitchFamily="34" charset="0"/>
              </a:rPr>
              <a:t>.</a:t>
            </a:r>
            <a:endParaRPr lang="ru-RU" sz="2400" dirty="0">
              <a:latin typeface="Bahnschrift Light" panose="020B0502040204020203" pitchFamily="34" charset="0"/>
            </a:endParaRPr>
          </a:p>
        </p:txBody>
      </p:sp>
      <p:pic>
        <p:nvPicPr>
          <p:cNvPr id="5122" name="Picture 2" descr="https://upload.wikimedia.org/wikipedia/commons/thumb/c/cc/CERN-cables-p1030764.jpg/250px-CERN-cables-p103076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00499"/>
            <a:ext cx="3799866" cy="2857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10881" y="4330211"/>
            <a:ext cx="5503984" cy="1477328"/>
          </a:xfrm>
          <a:prstGeom prst="rect">
            <a:avLst/>
          </a:prstGeom>
          <a:noFill/>
        </p:spPr>
        <p:txBody>
          <a:bodyPr wrap="square" rtlCol="0">
            <a:spAutoFit/>
          </a:bodyPr>
          <a:lstStyle/>
          <a:p>
            <a:pPr marL="285750" indent="-285750">
              <a:buFont typeface="Arial" panose="020B0604020202020204" pitchFamily="34" charset="0"/>
              <a:buChar char="•"/>
            </a:pPr>
            <a:r>
              <a:rPr lang="ru-RU" dirty="0">
                <a:latin typeface="Bahnschrift Light" panose="020B0502040204020203" pitchFamily="34" charset="0"/>
              </a:rPr>
              <a:t>Электрические кабели для ускорителей в CERN: сверху обычные кабели для Большого электрон-позитронного коллайдера; внизу — сверхпроводящие для Большого адронного коллайдера.</a:t>
            </a:r>
          </a:p>
        </p:txBody>
      </p:sp>
    </p:spTree>
    <p:extLst>
      <p:ext uri="{BB962C8B-B14F-4D97-AF65-F5344CB8AC3E}">
        <p14:creationId xmlns:p14="http://schemas.microsoft.com/office/powerpoint/2010/main" val="2873944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691446" cy="1456267"/>
          </a:xfrm>
        </p:spPr>
        <p:txBody>
          <a:bodyPr>
            <a:normAutofit fontScale="90000"/>
          </a:bodyPr>
          <a:lstStyle/>
          <a:p>
            <a:pPr marL="857250" indent="-857250">
              <a:buFont typeface="+mj-lt"/>
              <a:buAutoNum type="romanUcPeriod" startAt="2"/>
            </a:pPr>
            <a:r>
              <a:rPr lang="ru-RU" b="1" dirty="0">
                <a:latin typeface="Bahnschrift Light" panose="020B0502040204020203" pitchFamily="34" charset="0"/>
              </a:rPr>
              <a:t/>
            </a:r>
            <a:br>
              <a:rPr lang="ru-RU" b="1" dirty="0">
                <a:latin typeface="Bahnschrift Light" panose="020B0502040204020203" pitchFamily="34" charset="0"/>
              </a:rPr>
            </a:br>
            <a:r>
              <a:rPr lang="ru-RU" dirty="0" smtClean="0">
                <a:latin typeface="Bahnschrift Light" panose="020B0502040204020203" pitchFamily="34" charset="0"/>
              </a:rPr>
              <a:t>Сверхпроводники </a:t>
            </a:r>
            <a:r>
              <a:rPr lang="ru-RU" dirty="0">
                <a:latin typeface="Bahnschrift Light" panose="020B0502040204020203" pitchFamily="34" charset="0"/>
              </a:rPr>
              <a:t>в высокочастотном поле</a:t>
            </a:r>
          </a:p>
        </p:txBody>
      </p:sp>
      <p:sp>
        <p:nvSpPr>
          <p:cNvPr id="3" name="TextBox 2"/>
          <p:cNvSpPr txBox="1"/>
          <p:nvPr/>
        </p:nvSpPr>
        <p:spPr>
          <a:xfrm>
            <a:off x="307731" y="1556238"/>
            <a:ext cx="11342077" cy="4154984"/>
          </a:xfrm>
          <a:prstGeom prst="rect">
            <a:avLst/>
          </a:prstGeom>
          <a:noFill/>
        </p:spPr>
        <p:txBody>
          <a:bodyPr wrap="square" rtlCol="0">
            <a:spAutoFit/>
          </a:bodyPr>
          <a:lstStyle/>
          <a:p>
            <a:r>
              <a:rPr lang="ru-RU" sz="2400" dirty="0">
                <a:latin typeface="Bahnschrift Light" panose="020B0502040204020203" pitchFamily="34" charset="0"/>
              </a:rPr>
              <a:t>В переменном электрическом поле сопротивление сверхпроводника отлично от нуля и растёт с увеличением частоты поля. Этот эффект на языке </a:t>
            </a:r>
            <a:r>
              <a:rPr lang="ru-RU" sz="2400" dirty="0" smtClean="0">
                <a:latin typeface="Bahnschrift Light" panose="020B0502040204020203" pitchFamily="34" charset="0"/>
              </a:rPr>
              <a:t>двух жидкостной </a:t>
            </a:r>
            <a:r>
              <a:rPr lang="ru-RU" sz="2400" dirty="0">
                <a:latin typeface="Bahnschrift Light" panose="020B0502040204020203" pitchFamily="34" charset="0"/>
              </a:rPr>
              <a:t>модели сверхпроводника объясняется наличием, наравне со сверхпроводящей фракцией электронов, также и обычных электронов, число которых, однако, невелико. При помещении сверхпроводника в постоянное поле это поле внутри сверхпроводника обращается в нуль, поскольку иначе сверхпроводящие электроны ускорялись бы до бесконечности, что невозможно</a:t>
            </a:r>
            <a:r>
              <a:rPr lang="ru-RU" sz="2400" dirty="0" smtClean="0">
                <a:latin typeface="Bahnschrift Light" panose="020B0502040204020203" pitchFamily="34" charset="0"/>
              </a:rPr>
              <a:t>.</a:t>
            </a:r>
          </a:p>
          <a:p>
            <a:r>
              <a:rPr lang="ru-RU" sz="2400" dirty="0">
                <a:latin typeface="Bahnschrift Light" panose="020B0502040204020203" pitchFamily="34" charset="0"/>
              </a:rPr>
              <a:t>Однако в случае переменного поля поле внутри сверхпроводника отлично от нуля и ускоряет в том числе и нормальные электроны, с которыми связаны и конечное электрическое сопротивление, и </a:t>
            </a:r>
            <a:r>
              <a:rPr lang="ru-RU" sz="2400" dirty="0" err="1">
                <a:latin typeface="Bahnschrift Light" panose="020B0502040204020203" pitchFamily="34" charset="0"/>
              </a:rPr>
              <a:t>джоулевы</a:t>
            </a:r>
            <a:r>
              <a:rPr lang="ru-RU" sz="2400" dirty="0">
                <a:latin typeface="Bahnschrift Light" panose="020B0502040204020203" pitchFamily="34" charset="0"/>
              </a:rPr>
              <a:t> тепловые потери.</a:t>
            </a:r>
          </a:p>
        </p:txBody>
      </p:sp>
    </p:spTree>
    <p:extLst>
      <p:ext uri="{BB962C8B-B14F-4D97-AF65-F5344CB8AC3E}">
        <p14:creationId xmlns:p14="http://schemas.microsoft.com/office/powerpoint/2010/main" val="30695495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Небеса">
  <a:themeElements>
    <a:clrScheme name="Небеса">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Небеса">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Небеса">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TM03457452[[fn=Небесная]]</Template>
  <TotalTime>148</TotalTime>
  <Words>881</Words>
  <Application>Microsoft Office PowerPoint</Application>
  <PresentationFormat>Широкоэкранный</PresentationFormat>
  <Paragraphs>95</Paragraphs>
  <Slides>25</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25</vt:i4>
      </vt:variant>
    </vt:vector>
  </HeadingPairs>
  <TitlesOfParts>
    <vt:vector size="35" baseType="lpstr">
      <vt:lpstr>Arial</vt:lpstr>
      <vt:lpstr>Arimo</vt:lpstr>
      <vt:lpstr>Bahnschrift</vt:lpstr>
      <vt:lpstr>Bahnschrift Light</vt:lpstr>
      <vt:lpstr>Calibri</vt:lpstr>
      <vt:lpstr>Calibri Light</vt:lpstr>
      <vt:lpstr>CentSchbkCyrill BT</vt:lpstr>
      <vt:lpstr>Lucida Handwriting</vt:lpstr>
      <vt:lpstr>Segoe Print</vt:lpstr>
      <vt:lpstr>Небеса</vt:lpstr>
      <vt:lpstr>Презентация PowerPoint</vt:lpstr>
      <vt:lpstr>Содержание</vt:lpstr>
      <vt:lpstr>Определение</vt:lpstr>
      <vt:lpstr>История Открытия</vt:lpstr>
      <vt:lpstr>Презентация PowerPoint</vt:lpstr>
      <vt:lpstr>Классификация</vt:lpstr>
      <vt:lpstr>Презентация PowerPoint</vt:lpstr>
      <vt:lpstr>Нулевое электрическое сопротивление </vt:lpstr>
      <vt:lpstr> Сверхпроводники в высокочастотном поле</vt:lpstr>
      <vt:lpstr>Фазовый переход в сверхпроводящее состояние </vt:lpstr>
      <vt:lpstr>Эффект Мейснера </vt:lpstr>
      <vt:lpstr>Эффект Литтла — Паркса </vt:lpstr>
      <vt:lpstr>Презентация PowerPoint</vt:lpstr>
      <vt:lpstr>Изотопический эффект </vt:lpstr>
      <vt:lpstr>Момент лондона</vt:lpstr>
      <vt:lpstr>Гравитомагнитный момент Лондона </vt:lpstr>
      <vt:lpstr>Сверхпроводимость в биофизике </vt:lpstr>
      <vt:lpstr>Сверхпроводимость в нейтронных звездах </vt:lpstr>
      <vt:lpstr>Теоретическое объяснение эффекта сверхпроводимости </vt:lpstr>
      <vt:lpstr>Применение сверхпроводимости </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Чи да</dc:creator>
  <cp:lastModifiedBy>Чи да</cp:lastModifiedBy>
  <cp:revision>17</cp:revision>
  <dcterms:created xsi:type="dcterms:W3CDTF">2021-10-18T14:22:40Z</dcterms:created>
  <dcterms:modified xsi:type="dcterms:W3CDTF">2021-10-18T16:51:58Z</dcterms:modified>
</cp:coreProperties>
</file>